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44.jpg" ContentType="image/jpg"/>
  <Override PartName="/ppt/media/image48.jpg" ContentType="image/jpg"/>
  <Override PartName="/ppt/media/image57.jpg" ContentType="image/jpg"/>
  <Override PartName="/ppt/media/image64.jpg" ContentType="image/jpg"/>
  <Override PartName="/ppt/media/image70.jpg" ContentType="image/jpg"/>
  <Override PartName="/ppt/media/image76.jpg" ContentType="image/jpg"/>
  <Override PartName="/ppt/media/image82.jpg" ContentType="image/jpg"/>
  <Override PartName="/ppt/media/image83.jpg" ContentType="image/jpg"/>
  <Override PartName="/ppt/media/image86.jpg" ContentType="image/jpg"/>
  <Override PartName="/ppt/media/image90.jpg" ContentType="image/jpg"/>
  <Override PartName="/ppt/media/image96.jpg" ContentType="image/jpg"/>
  <Override PartName="/ppt/media/image102.jpg" ContentType="image/jpg"/>
  <Override PartName="/ppt/media/image124.jpg" ContentType="image/jpg"/>
  <Override PartName="/ppt/media/image208.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9" r:id="rId4"/>
    <p:sldId id="294" r:id="rId5"/>
    <p:sldId id="260" r:id="rId6"/>
    <p:sldId id="261" r:id="rId7"/>
    <p:sldId id="262" r:id="rId8"/>
    <p:sldId id="295" r:id="rId9"/>
    <p:sldId id="263" r:id="rId10"/>
    <p:sldId id="296" r:id="rId11"/>
    <p:sldId id="264" r:id="rId12"/>
    <p:sldId id="265" r:id="rId13"/>
    <p:sldId id="267" r:id="rId14"/>
    <p:sldId id="268" r:id="rId15"/>
    <p:sldId id="269" r:id="rId16"/>
    <p:sldId id="270" r:id="rId17"/>
    <p:sldId id="271" r:id="rId18"/>
    <p:sldId id="272"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906000" cy="6858000" type="A4"/>
  <p:notesSz cx="9906000" cy="6858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284"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973450" y="2670810"/>
            <a:ext cx="3959098" cy="513714"/>
          </a:xfrm>
          <a:prstGeom prst="rect">
            <a:avLst/>
          </a:prstGeom>
        </p:spPr>
        <p:txBody>
          <a:bodyPr wrap="square" lIns="0" tIns="0" rIns="0" bIns="0">
            <a:spAutoFit/>
          </a:bodyPr>
          <a:lstStyle>
            <a:lvl1pPr>
              <a:defRPr sz="3200" b="1"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485900" y="3840480"/>
            <a:ext cx="69342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4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95300" y="1577340"/>
            <a:ext cx="430911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01590" y="1577340"/>
            <a:ext cx="430911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9906000" cy="6858000"/>
          </a:xfrm>
          <a:prstGeom prst="rect">
            <a:avLst/>
          </a:prstGeom>
        </p:spPr>
      </p:pic>
      <p:pic>
        <p:nvPicPr>
          <p:cNvPr id="17" name="bg object 17"/>
          <p:cNvPicPr/>
          <p:nvPr/>
        </p:nvPicPr>
        <p:blipFill>
          <a:blip r:embed="rId8" cstate="print"/>
          <a:stretch>
            <a:fillRect/>
          </a:stretch>
        </p:blipFill>
        <p:spPr>
          <a:xfrm>
            <a:off x="495300" y="1981199"/>
            <a:ext cx="311010" cy="4572000"/>
          </a:xfrm>
          <a:prstGeom prst="rect">
            <a:avLst/>
          </a:prstGeom>
        </p:spPr>
      </p:pic>
      <p:sp>
        <p:nvSpPr>
          <p:cNvPr id="18" name="bg object 18"/>
          <p:cNvSpPr/>
          <p:nvPr/>
        </p:nvSpPr>
        <p:spPr>
          <a:xfrm>
            <a:off x="1295400" y="1295400"/>
            <a:ext cx="8458200" cy="136525"/>
          </a:xfrm>
          <a:custGeom>
            <a:avLst/>
            <a:gdLst/>
            <a:ahLst/>
            <a:cxnLst/>
            <a:rect l="l" t="t" r="r" b="b"/>
            <a:pathLst>
              <a:path w="8458200" h="136525">
                <a:moveTo>
                  <a:pt x="8458200" y="0"/>
                </a:moveTo>
                <a:lnTo>
                  <a:pt x="0" y="0"/>
                </a:lnTo>
                <a:lnTo>
                  <a:pt x="0" y="136525"/>
                </a:lnTo>
                <a:lnTo>
                  <a:pt x="8458200" y="136525"/>
                </a:lnTo>
                <a:lnTo>
                  <a:pt x="8458200" y="0"/>
                </a:lnTo>
                <a:close/>
              </a:path>
            </a:pathLst>
          </a:custGeom>
          <a:solidFill>
            <a:srgbClr val="420999"/>
          </a:solidFill>
        </p:spPr>
        <p:txBody>
          <a:bodyPr wrap="square" lIns="0" tIns="0" rIns="0" bIns="0" rtlCol="0"/>
          <a:lstStyle/>
          <a:p>
            <a:endParaRPr/>
          </a:p>
        </p:txBody>
      </p:sp>
      <p:sp>
        <p:nvSpPr>
          <p:cNvPr id="2" name="Holder 2"/>
          <p:cNvSpPr>
            <a:spLocks noGrp="1"/>
          </p:cNvSpPr>
          <p:nvPr>
            <p:ph type="title"/>
          </p:nvPr>
        </p:nvSpPr>
        <p:spPr>
          <a:xfrm>
            <a:off x="1623314" y="274142"/>
            <a:ext cx="6659371" cy="726440"/>
          </a:xfrm>
          <a:prstGeom prst="rect">
            <a:avLst/>
          </a:prstGeom>
        </p:spPr>
        <p:txBody>
          <a:bodyPr wrap="square" lIns="0" tIns="0" rIns="0" bIns="0">
            <a:spAutoFit/>
          </a:bodyPr>
          <a:lstStyle>
            <a:lvl1pPr>
              <a:defRPr sz="46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358114" y="1627758"/>
            <a:ext cx="9189770" cy="4196080"/>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4" name="Holder 4"/>
          <p:cNvSpPr>
            <a:spLocks noGrp="1"/>
          </p:cNvSpPr>
          <p:nvPr>
            <p:ph type="ftr" sz="quarter" idx="5"/>
          </p:nvPr>
        </p:nvSpPr>
        <p:spPr>
          <a:xfrm>
            <a:off x="3368040" y="6377940"/>
            <a:ext cx="316992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95300" y="6377940"/>
            <a:ext cx="227838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1/9/2023</a:t>
            </a:fld>
            <a:endParaRPr lang="en-US"/>
          </a:p>
        </p:txBody>
      </p:sp>
      <p:sp>
        <p:nvSpPr>
          <p:cNvPr id="6" name="Holder 6"/>
          <p:cNvSpPr>
            <a:spLocks noGrp="1"/>
          </p:cNvSpPr>
          <p:nvPr>
            <p:ph type="sldNum" sz="quarter" idx="7"/>
          </p:nvPr>
        </p:nvSpPr>
        <p:spPr>
          <a:xfrm>
            <a:off x="7132320" y="6377940"/>
            <a:ext cx="227838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png"/><Relationship Id="rId7"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jpg"/><Relationship Id="rId3" Type="http://schemas.openxmlformats.org/officeDocument/2006/relationships/image" Target="../media/image4.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5.png"/><Relationship Id="rId9"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png"/><Relationship Id="rId7" Type="http://schemas.openxmlformats.org/officeDocument/2006/relationships/image" Target="../media/image60.png"/><Relationship Id="rId12" Type="http://schemas.openxmlformats.org/officeDocument/2006/relationships/image" Target="../media/image6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5.png"/><Relationship Id="rId9"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4.png"/><Relationship Id="rId7"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jpg"/><Relationship Id="rId4" Type="http://schemas.openxmlformats.org/officeDocument/2006/relationships/image" Target="../media/image5.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4.png"/><Relationship Id="rId7"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jpg"/><Relationship Id="rId4" Type="http://schemas.openxmlformats.org/officeDocument/2006/relationships/image" Target="../media/image5.png"/><Relationship Id="rId9" Type="http://schemas.openxmlformats.org/officeDocument/2006/relationships/image" Target="../media/image75.png"/></Relationships>
</file>

<file path=ppt/slides/_rels/slide1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3.jpg"/><Relationship Id="rId3" Type="http://schemas.openxmlformats.org/officeDocument/2006/relationships/image" Target="../media/image4.png"/><Relationship Id="rId7" Type="http://schemas.openxmlformats.org/officeDocument/2006/relationships/image" Target="../media/image78.png"/><Relationship Id="rId12" Type="http://schemas.openxmlformats.org/officeDocument/2006/relationships/image" Target="../media/image82.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1.png"/><Relationship Id="rId5" Type="http://schemas.openxmlformats.org/officeDocument/2006/relationships/image" Target="../media/image71.png"/><Relationship Id="rId10" Type="http://schemas.openxmlformats.org/officeDocument/2006/relationships/image" Target="../media/image80.png"/><Relationship Id="rId4" Type="http://schemas.openxmlformats.org/officeDocument/2006/relationships/image" Target="../media/image5.pn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86.jpg"/><Relationship Id="rId3" Type="http://schemas.openxmlformats.org/officeDocument/2006/relationships/image" Target="../media/image4.png"/><Relationship Id="rId7"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84.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4.png"/><Relationship Id="rId7" Type="http://schemas.openxmlformats.org/officeDocument/2006/relationships/image" Target="../media/image8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87.png"/><Relationship Id="rId4" Type="http://schemas.openxmlformats.org/officeDocument/2006/relationships/image" Target="../media/image5.png"/><Relationship Id="rId9" Type="http://schemas.openxmlformats.org/officeDocument/2006/relationships/image" Target="../media/image90.jpg"/></Relationships>
</file>

<file path=ppt/slides/_rels/slide1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4.png"/><Relationship Id="rId7" Type="http://schemas.openxmlformats.org/officeDocument/2006/relationships/image" Target="../media/image9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jpg"/><Relationship Id="rId5" Type="http://schemas.openxmlformats.org/officeDocument/2006/relationships/image" Target="../media/image87.png"/><Relationship Id="rId10" Type="http://schemas.openxmlformats.org/officeDocument/2006/relationships/image" Target="../media/image95.png"/><Relationship Id="rId4" Type="http://schemas.openxmlformats.org/officeDocument/2006/relationships/image" Target="../media/image5.png"/><Relationship Id="rId9" Type="http://schemas.openxmlformats.org/officeDocument/2006/relationships/image" Target="../media/image9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4.png"/><Relationship Id="rId7" Type="http://schemas.openxmlformats.org/officeDocument/2006/relationships/image" Target="../media/image9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jpg"/><Relationship Id="rId5" Type="http://schemas.openxmlformats.org/officeDocument/2006/relationships/image" Target="../media/image8.png"/><Relationship Id="rId10" Type="http://schemas.openxmlformats.org/officeDocument/2006/relationships/image" Target="../media/image101.png"/><Relationship Id="rId4" Type="http://schemas.openxmlformats.org/officeDocument/2006/relationships/image" Target="../media/image5.png"/><Relationship Id="rId9" Type="http://schemas.openxmlformats.org/officeDocument/2006/relationships/image" Target="../media/image100.png"/></Relationships>
</file>

<file path=ppt/slides/_rels/slide2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15.png"/><Relationship Id="rId3" Type="http://schemas.openxmlformats.org/officeDocument/2006/relationships/image" Target="../media/image4.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image" Target="../media/image3.png"/><Relationship Id="rId16"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8.png"/><Relationship Id="rId15" Type="http://schemas.openxmlformats.org/officeDocument/2006/relationships/image" Target="../media/image112.png"/><Relationship Id="rId10" Type="http://schemas.openxmlformats.org/officeDocument/2006/relationships/image" Target="../media/image107.png"/><Relationship Id="rId4" Type="http://schemas.openxmlformats.org/officeDocument/2006/relationships/image" Target="../media/image5.png"/><Relationship Id="rId9" Type="http://schemas.openxmlformats.org/officeDocument/2006/relationships/image" Target="../media/image106.png"/><Relationship Id="rId14" Type="http://schemas.openxmlformats.org/officeDocument/2006/relationships/image" Target="../media/image11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8.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4.png"/><Relationship Id="rId7" Type="http://schemas.openxmlformats.org/officeDocument/2006/relationships/image" Target="../media/image11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22.png"/><Relationship Id="rId4" Type="http://schemas.openxmlformats.org/officeDocument/2006/relationships/image" Target="../media/image5.png"/><Relationship Id="rId9" Type="http://schemas.openxmlformats.org/officeDocument/2006/relationships/image" Target="../media/image121.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24.jpg"/><Relationship Id="rId5" Type="http://schemas.openxmlformats.org/officeDocument/2006/relationships/image" Target="../media/image123.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4.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8.png"/><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image" Target="../media/image5.png"/><Relationship Id="rId9" Type="http://schemas.openxmlformats.org/officeDocument/2006/relationships/image" Target="../media/image128.png"/><Relationship Id="rId14" Type="http://schemas.openxmlformats.org/officeDocument/2006/relationships/image" Target="../media/image133.png"/></Relationships>
</file>

<file path=ppt/slides/_rels/slide26.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4.png"/><Relationship Id="rId7" Type="http://schemas.openxmlformats.org/officeDocument/2006/relationships/image" Target="../media/image9.png"/><Relationship Id="rId12" Type="http://schemas.openxmlformats.org/officeDocument/2006/relationships/image" Target="../media/image141.png"/><Relationship Id="rId17" Type="http://schemas.openxmlformats.org/officeDocument/2006/relationships/image" Target="../media/image146.png"/><Relationship Id="rId2" Type="http://schemas.openxmlformats.org/officeDocument/2006/relationships/image" Target="../media/image3.png"/><Relationship Id="rId16"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0.png"/><Relationship Id="rId5" Type="http://schemas.openxmlformats.org/officeDocument/2006/relationships/image" Target="../media/image135.png"/><Relationship Id="rId15" Type="http://schemas.openxmlformats.org/officeDocument/2006/relationships/image" Target="../media/image144.png"/><Relationship Id="rId10" Type="http://schemas.openxmlformats.org/officeDocument/2006/relationships/image" Target="../media/image139.png"/><Relationship Id="rId4" Type="http://schemas.openxmlformats.org/officeDocument/2006/relationships/image" Target="../media/image5.png"/><Relationship Id="rId9" Type="http://schemas.openxmlformats.org/officeDocument/2006/relationships/image" Target="../media/image138.png"/><Relationship Id="rId14" Type="http://schemas.openxmlformats.org/officeDocument/2006/relationships/image" Target="../media/image143.png"/></Relationships>
</file>

<file path=ppt/slides/_rels/slide27.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3" Type="http://schemas.openxmlformats.org/officeDocument/2006/relationships/image" Target="../media/image4.png"/><Relationship Id="rId7" Type="http://schemas.openxmlformats.org/officeDocument/2006/relationships/image" Target="../media/image9.png"/><Relationship Id="rId12" Type="http://schemas.openxmlformats.org/officeDocument/2006/relationships/image" Target="../media/image15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1.png"/><Relationship Id="rId5" Type="http://schemas.openxmlformats.org/officeDocument/2006/relationships/image" Target="../media/image135.png"/><Relationship Id="rId15" Type="http://schemas.openxmlformats.org/officeDocument/2006/relationships/image" Target="../media/image155.png"/><Relationship Id="rId10" Type="http://schemas.openxmlformats.org/officeDocument/2006/relationships/image" Target="../media/image150.png"/><Relationship Id="rId4" Type="http://schemas.openxmlformats.org/officeDocument/2006/relationships/image" Target="../media/image5.png"/><Relationship Id="rId9" Type="http://schemas.openxmlformats.org/officeDocument/2006/relationships/image" Target="../media/image149.png"/><Relationship Id="rId14" Type="http://schemas.openxmlformats.org/officeDocument/2006/relationships/image" Target="../media/image154.png"/></Relationships>
</file>

<file path=ppt/slides/_rels/slide28.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18" Type="http://schemas.openxmlformats.org/officeDocument/2006/relationships/image" Target="../media/image168.png"/><Relationship Id="rId3" Type="http://schemas.openxmlformats.org/officeDocument/2006/relationships/image" Target="../media/image4.png"/><Relationship Id="rId21" Type="http://schemas.openxmlformats.org/officeDocument/2006/relationships/image" Target="../media/image171.png"/><Relationship Id="rId7" Type="http://schemas.openxmlformats.org/officeDocument/2006/relationships/image" Target="../media/image157.png"/><Relationship Id="rId12" Type="http://schemas.openxmlformats.org/officeDocument/2006/relationships/image" Target="../media/image162.png"/><Relationship Id="rId17" Type="http://schemas.openxmlformats.org/officeDocument/2006/relationships/image" Target="../media/image167.png"/><Relationship Id="rId2" Type="http://schemas.openxmlformats.org/officeDocument/2006/relationships/image" Target="../media/image3.png"/><Relationship Id="rId16" Type="http://schemas.openxmlformats.org/officeDocument/2006/relationships/image" Target="../media/image166.png"/><Relationship Id="rId20"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56.png"/><Relationship Id="rId11" Type="http://schemas.openxmlformats.org/officeDocument/2006/relationships/image" Target="../media/image161.png"/><Relationship Id="rId24" Type="http://schemas.openxmlformats.org/officeDocument/2006/relationships/image" Target="../media/image174.png"/><Relationship Id="rId5" Type="http://schemas.openxmlformats.org/officeDocument/2006/relationships/image" Target="../media/image135.png"/><Relationship Id="rId15" Type="http://schemas.openxmlformats.org/officeDocument/2006/relationships/image" Target="../media/image165.png"/><Relationship Id="rId23" Type="http://schemas.openxmlformats.org/officeDocument/2006/relationships/image" Target="../media/image173.png"/><Relationship Id="rId10" Type="http://schemas.openxmlformats.org/officeDocument/2006/relationships/image" Target="../media/image160.png"/><Relationship Id="rId19" Type="http://schemas.openxmlformats.org/officeDocument/2006/relationships/image" Target="../media/image169.png"/><Relationship Id="rId4" Type="http://schemas.openxmlformats.org/officeDocument/2006/relationships/image" Target="../media/image5.png"/><Relationship Id="rId9" Type="http://schemas.openxmlformats.org/officeDocument/2006/relationships/image" Target="../media/image159.png"/><Relationship Id="rId14" Type="http://schemas.openxmlformats.org/officeDocument/2006/relationships/image" Target="../media/image164.png"/><Relationship Id="rId22" Type="http://schemas.openxmlformats.org/officeDocument/2006/relationships/image" Target="../media/image172.png"/></Relationships>
</file>

<file path=ppt/slides/_rels/slide29.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2.png"/><Relationship Id="rId18" Type="http://schemas.openxmlformats.org/officeDocument/2006/relationships/image" Target="../media/image187.png"/><Relationship Id="rId3" Type="http://schemas.openxmlformats.org/officeDocument/2006/relationships/image" Target="../media/image4.png"/><Relationship Id="rId21" Type="http://schemas.openxmlformats.org/officeDocument/2006/relationships/image" Target="../media/image190.png"/><Relationship Id="rId7" Type="http://schemas.openxmlformats.org/officeDocument/2006/relationships/image" Target="../media/image176.png"/><Relationship Id="rId12" Type="http://schemas.openxmlformats.org/officeDocument/2006/relationships/image" Target="../media/image181.png"/><Relationship Id="rId17" Type="http://schemas.openxmlformats.org/officeDocument/2006/relationships/image" Target="../media/image186.png"/><Relationship Id="rId2" Type="http://schemas.openxmlformats.org/officeDocument/2006/relationships/image" Target="../media/image3.png"/><Relationship Id="rId16" Type="http://schemas.openxmlformats.org/officeDocument/2006/relationships/image" Target="../media/image185.png"/><Relationship Id="rId20"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8.png"/><Relationship Id="rId15" Type="http://schemas.openxmlformats.org/officeDocument/2006/relationships/image" Target="../media/image184.png"/><Relationship Id="rId23" Type="http://schemas.openxmlformats.org/officeDocument/2006/relationships/image" Target="../media/image192.png"/><Relationship Id="rId10" Type="http://schemas.openxmlformats.org/officeDocument/2006/relationships/image" Target="../media/image179.png"/><Relationship Id="rId19" Type="http://schemas.openxmlformats.org/officeDocument/2006/relationships/image" Target="../media/image188.png"/><Relationship Id="rId4" Type="http://schemas.openxmlformats.org/officeDocument/2006/relationships/image" Target="../media/image5.png"/><Relationship Id="rId9" Type="http://schemas.openxmlformats.org/officeDocument/2006/relationships/image" Target="../media/image178.png"/><Relationship Id="rId14" Type="http://schemas.openxmlformats.org/officeDocument/2006/relationships/image" Target="../media/image183.png"/><Relationship Id="rId22" Type="http://schemas.openxmlformats.org/officeDocument/2006/relationships/image" Target="../media/image19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4.png"/><Relationship Id="rId7" Type="http://schemas.openxmlformats.org/officeDocument/2006/relationships/image" Target="../media/image19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197.png"/><Relationship Id="rId5" Type="http://schemas.openxmlformats.org/officeDocument/2006/relationships/image" Target="../media/image8.png"/><Relationship Id="rId10" Type="http://schemas.openxmlformats.org/officeDocument/2006/relationships/image" Target="../media/image196.png"/><Relationship Id="rId4" Type="http://schemas.openxmlformats.org/officeDocument/2006/relationships/image" Target="../media/image5.png"/><Relationship Id="rId9" Type="http://schemas.openxmlformats.org/officeDocument/2006/relationships/image" Target="../media/image195.png"/></Relationships>
</file>

<file path=ppt/slides/_rels/slide31.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4.png"/><Relationship Id="rId7" Type="http://schemas.openxmlformats.org/officeDocument/2006/relationships/image" Target="../media/image19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8.png"/><Relationship Id="rId10" Type="http://schemas.openxmlformats.org/officeDocument/2006/relationships/image" Target="../media/image202.png"/><Relationship Id="rId4" Type="http://schemas.openxmlformats.org/officeDocument/2006/relationships/image" Target="../media/image5.png"/><Relationship Id="rId9" Type="http://schemas.openxmlformats.org/officeDocument/2006/relationships/image" Target="../media/image201.png"/></Relationships>
</file>

<file path=ppt/slides/_rels/slide32.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4.png"/><Relationship Id="rId7" Type="http://schemas.openxmlformats.org/officeDocument/2006/relationships/image" Target="../media/image20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04.png"/><Relationship Id="rId11" Type="http://schemas.openxmlformats.org/officeDocument/2006/relationships/image" Target="../media/image8.png"/><Relationship Id="rId5" Type="http://schemas.openxmlformats.org/officeDocument/2006/relationships/image" Target="../media/image125.png"/><Relationship Id="rId10" Type="http://schemas.openxmlformats.org/officeDocument/2006/relationships/image" Target="../media/image208.jpg"/><Relationship Id="rId4" Type="http://schemas.openxmlformats.org/officeDocument/2006/relationships/image" Target="../media/image5.png"/><Relationship Id="rId9" Type="http://schemas.openxmlformats.org/officeDocument/2006/relationships/image" Target="../media/image20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3.png"/><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8.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6.pn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4.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5.png"/><Relationship Id="rId9" Type="http://schemas.openxmlformats.org/officeDocument/2006/relationships/image" Target="../media/image28.pn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5.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jpg"/><Relationship Id="rId3" Type="http://schemas.openxmlformats.org/officeDocument/2006/relationships/image" Target="../media/image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5.pn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52507" y="60452"/>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1</a:t>
            </a:r>
            <a:endParaRPr sz="1200">
              <a:latin typeface="Arial MT"/>
              <a:cs typeface="Arial MT"/>
            </a:endParaRPr>
          </a:p>
        </p:txBody>
      </p:sp>
      <p:grpSp>
        <p:nvGrpSpPr>
          <p:cNvPr id="3" name="object 3"/>
          <p:cNvGrpSpPr/>
          <p:nvPr/>
        </p:nvGrpSpPr>
        <p:grpSpPr>
          <a:xfrm>
            <a:off x="157170" y="220459"/>
            <a:ext cx="1000760" cy="1577975"/>
            <a:chOff x="157170" y="304866"/>
            <a:chExt cx="1000760" cy="1577975"/>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grpSp>
      <p:sp>
        <p:nvSpPr>
          <p:cNvPr id="13" name="object 13"/>
          <p:cNvSpPr txBox="1">
            <a:spLocks noGrp="1"/>
          </p:cNvSpPr>
          <p:nvPr>
            <p:ph type="ctrTitle"/>
          </p:nvPr>
        </p:nvSpPr>
        <p:spPr>
          <a:xfrm>
            <a:off x="1371600" y="2133600"/>
            <a:ext cx="7848601" cy="936795"/>
          </a:xfrm>
          <a:prstGeom prst="rect">
            <a:avLst/>
          </a:prstGeom>
        </p:spPr>
        <p:txBody>
          <a:bodyPr vert="horz" wrap="square" lIns="0" tIns="13335" rIns="0" bIns="0" rtlCol="0">
            <a:spAutoFit/>
          </a:bodyPr>
          <a:lstStyle/>
          <a:p>
            <a:pPr marL="13335">
              <a:lnSpc>
                <a:spcPct val="100000"/>
              </a:lnSpc>
              <a:spcBef>
                <a:spcPts val="105"/>
              </a:spcBef>
            </a:pPr>
            <a:r>
              <a:rPr sz="6000" dirty="0" err="1">
                <a:solidFill>
                  <a:srgbClr val="FF0000"/>
                </a:solidFill>
                <a:latin typeface="Orange Personal Use" pitchFamily="2" charset="0"/>
              </a:rPr>
              <a:t>Diagramme</a:t>
            </a:r>
            <a:r>
              <a:rPr sz="6000" spc="-60" dirty="0">
                <a:latin typeface="Orange Personal Use" pitchFamily="2" charset="0"/>
              </a:rPr>
              <a:t> </a:t>
            </a:r>
            <a:r>
              <a:rPr lang="fr-FR" sz="6000" spc="-60" dirty="0">
                <a:latin typeface="Orange Personal Use" pitchFamily="2" charset="0"/>
              </a:rPr>
              <a:t> </a:t>
            </a:r>
            <a:r>
              <a:rPr sz="6000" dirty="0">
                <a:solidFill>
                  <a:srgbClr val="FF0000"/>
                </a:solidFill>
                <a:latin typeface="Orange Personal Use" pitchFamily="2" charset="0"/>
              </a:rPr>
              <a:t>de</a:t>
            </a:r>
            <a:r>
              <a:rPr sz="6000" spc="-20" dirty="0">
                <a:latin typeface="Orange Personal Use" pitchFamily="2" charset="0"/>
              </a:rPr>
              <a:t> </a:t>
            </a:r>
            <a:r>
              <a:rPr lang="fr-FR" sz="6000" spc="-20" dirty="0">
                <a:latin typeface="Orange Personal Use" pitchFamily="2" charset="0"/>
              </a:rPr>
              <a:t> </a:t>
            </a:r>
            <a:r>
              <a:rPr sz="6000" dirty="0">
                <a:solidFill>
                  <a:srgbClr val="FF0000"/>
                </a:solidFill>
                <a:latin typeface="Orange Personal Use" pitchFamily="2" charset="0"/>
              </a:rPr>
              <a:t>Classes</a:t>
            </a:r>
          </a:p>
        </p:txBody>
      </p:sp>
      <p:sp>
        <p:nvSpPr>
          <p:cNvPr id="17" name="object 17"/>
          <p:cNvSpPr txBox="1"/>
          <p:nvPr/>
        </p:nvSpPr>
        <p:spPr>
          <a:xfrm>
            <a:off x="1907273" y="5556336"/>
            <a:ext cx="2668270" cy="420564"/>
          </a:xfrm>
          <a:prstGeom prst="rect">
            <a:avLst/>
          </a:prstGeom>
        </p:spPr>
        <p:txBody>
          <a:bodyPr vert="horz" wrap="square" lIns="0" tIns="12065" rIns="0" bIns="0" rtlCol="0">
            <a:spAutoFit/>
          </a:bodyPr>
          <a:lstStyle/>
          <a:p>
            <a:pPr marL="239395" marR="5080" indent="-227329">
              <a:lnSpc>
                <a:spcPct val="120100"/>
              </a:lnSpc>
              <a:spcBef>
                <a:spcPts val="95"/>
              </a:spcBef>
            </a:pPr>
            <a:r>
              <a:rPr lang="fr-FR" sz="2400" spc="-5" dirty="0">
                <a:latin typeface="Bauhaus 93" panose="04030905020B02020C02" pitchFamily="82" charset="0"/>
                <a:cs typeface="Arial MT"/>
              </a:rPr>
              <a:t>AMINE ALOUANI</a:t>
            </a:r>
            <a:endParaRPr sz="2400" dirty="0">
              <a:latin typeface="Bauhaus 93" panose="04030905020B02020C02" pitchFamily="82" charset="0"/>
              <a:cs typeface="Arial MT"/>
            </a:endParaRPr>
          </a:p>
        </p:txBody>
      </p:sp>
      <p:sp>
        <p:nvSpPr>
          <p:cNvPr id="18" name="object 17">
            <a:extLst>
              <a:ext uri="{FF2B5EF4-FFF2-40B4-BE49-F238E27FC236}">
                <a16:creationId xmlns:a16="http://schemas.microsoft.com/office/drawing/2014/main" id="{5DB1CEB6-D04D-66F7-6326-6F537EEFD5FC}"/>
              </a:ext>
            </a:extLst>
          </p:cNvPr>
          <p:cNvSpPr txBox="1"/>
          <p:nvPr/>
        </p:nvSpPr>
        <p:spPr>
          <a:xfrm>
            <a:off x="1901411" y="5976900"/>
            <a:ext cx="4289934" cy="876587"/>
          </a:xfrm>
          <a:prstGeom prst="rect">
            <a:avLst/>
          </a:prstGeom>
        </p:spPr>
        <p:txBody>
          <a:bodyPr vert="horz" wrap="square" lIns="0" tIns="12065" rIns="0" bIns="0" rtlCol="0">
            <a:spAutoFit/>
          </a:bodyPr>
          <a:lstStyle/>
          <a:p>
            <a:pPr marL="239395" marR="5080" indent="-227329">
              <a:lnSpc>
                <a:spcPct val="120100"/>
              </a:lnSpc>
              <a:spcBef>
                <a:spcPts val="95"/>
              </a:spcBef>
            </a:pPr>
            <a:r>
              <a:rPr lang="fr-FR" sz="2400" spc="-5" dirty="0">
                <a:latin typeface="Bauhaus 93" panose="04030905020B02020C02" pitchFamily="82" charset="0"/>
              </a:rPr>
              <a:t>ABDERRAHMANE</a:t>
            </a:r>
            <a:r>
              <a:rPr lang="fr-FR" sz="2400" dirty="0">
                <a:latin typeface="Arial MT"/>
                <a:cs typeface="Arial MT"/>
              </a:rPr>
              <a:t> </a:t>
            </a:r>
            <a:r>
              <a:rPr lang="fr-FR" sz="2400" spc="-5" dirty="0">
                <a:latin typeface="Bauhaus 93" panose="04030905020B02020C02" pitchFamily="82" charset="0"/>
              </a:rPr>
              <a:t>MOUCHE</a:t>
            </a:r>
          </a:p>
          <a:p>
            <a:pPr marL="239395" marR="5080" indent="-227329">
              <a:lnSpc>
                <a:spcPct val="120100"/>
              </a:lnSpc>
              <a:spcBef>
                <a:spcPts val="95"/>
              </a:spcBef>
            </a:pPr>
            <a:r>
              <a:rPr lang="fr-FR" sz="2400" spc="-5" dirty="0">
                <a:latin typeface="Bauhaus 93" panose="04030905020B02020C02" pitchFamily="82" charset="0"/>
              </a:rPr>
              <a:t>TARIQ FASKA</a:t>
            </a:r>
            <a:endParaRPr sz="2400" spc="-5" dirty="0">
              <a:latin typeface="Bauhaus 93" panose="04030905020B02020C02" pitchFamily="82" charset="0"/>
            </a:endParaRPr>
          </a:p>
        </p:txBody>
      </p:sp>
      <p:sp>
        <p:nvSpPr>
          <p:cNvPr id="12" name="ZoneTexte 11">
            <a:extLst>
              <a:ext uri="{FF2B5EF4-FFF2-40B4-BE49-F238E27FC236}">
                <a16:creationId xmlns:a16="http://schemas.microsoft.com/office/drawing/2014/main" id="{6AA934E7-1F96-C872-E233-992F8EB1DEF0}"/>
              </a:ext>
            </a:extLst>
          </p:cNvPr>
          <p:cNvSpPr txBox="1"/>
          <p:nvPr/>
        </p:nvSpPr>
        <p:spPr>
          <a:xfrm>
            <a:off x="1752600" y="5033116"/>
            <a:ext cx="2137189" cy="523220"/>
          </a:xfrm>
          <a:prstGeom prst="rect">
            <a:avLst/>
          </a:prstGeom>
          <a:noFill/>
        </p:spPr>
        <p:txBody>
          <a:bodyPr wrap="square" rtlCol="0">
            <a:spAutoFit/>
          </a:bodyPr>
          <a:lstStyle/>
          <a:p>
            <a:r>
              <a:rPr lang="fr-FR" sz="2800" dirty="0"/>
              <a:t>Réalisé Par: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AB59568B-B939-41A9-CCBC-137EAF4BC49E}"/>
              </a:ext>
            </a:extLst>
          </p:cNvPr>
          <p:cNvSpPr>
            <a:spLocks noGrp="1"/>
          </p:cNvSpPr>
          <p:nvPr>
            <p:ph type="body" idx="1"/>
          </p:nvPr>
        </p:nvSpPr>
        <p:spPr>
          <a:xfrm>
            <a:off x="1365254" y="1627758"/>
            <a:ext cx="8182629" cy="3016210"/>
          </a:xfrm>
        </p:spPr>
        <p:txBody>
          <a:bodyPr/>
          <a:lstStyle/>
          <a:p>
            <a:r>
              <a:rPr lang="fr-FR" sz="2800" i="1" dirty="0"/>
              <a:t>Cardinalité:</a:t>
            </a:r>
          </a:p>
          <a:p>
            <a:r>
              <a:rPr lang="fr-FR" dirty="0"/>
              <a:t> La multiplicité indique le nombre de valeur que l’attribut peut contenir. L’attribut est souvent un tableau de valeurs statique ou dynamique (collection).</a:t>
            </a:r>
          </a:p>
          <a:p>
            <a:endParaRPr lang="fr-FR" dirty="0"/>
          </a:p>
          <a:p>
            <a:r>
              <a:rPr lang="fr-FR" dirty="0"/>
              <a:t>▪ Exemple : Une station météo doit relever la température à intervalle de temps régulier. Elle doit pouvoir stocker 100 relevés.</a:t>
            </a:r>
          </a:p>
        </p:txBody>
      </p:sp>
      <p:grpSp>
        <p:nvGrpSpPr>
          <p:cNvPr id="4" name="object 3">
            <a:extLst>
              <a:ext uri="{FF2B5EF4-FFF2-40B4-BE49-F238E27FC236}">
                <a16:creationId xmlns:a16="http://schemas.microsoft.com/office/drawing/2014/main" id="{867A6BB1-E835-A466-1E1B-22B68A8840A9}"/>
              </a:ext>
            </a:extLst>
          </p:cNvPr>
          <p:cNvGrpSpPr/>
          <p:nvPr/>
        </p:nvGrpSpPr>
        <p:grpSpPr>
          <a:xfrm>
            <a:off x="157170" y="304866"/>
            <a:ext cx="1000343" cy="1578230"/>
            <a:chOff x="157170" y="304866"/>
            <a:chExt cx="1000343" cy="1578230"/>
          </a:xfrm>
        </p:grpSpPr>
        <p:sp>
          <p:nvSpPr>
            <p:cNvPr id="5" name="object 4">
              <a:extLst>
                <a:ext uri="{FF2B5EF4-FFF2-40B4-BE49-F238E27FC236}">
                  <a16:creationId xmlns:a16="http://schemas.microsoft.com/office/drawing/2014/main" id="{08E1B8B2-8B05-FDED-8F54-F511C021233F}"/>
                </a:ext>
              </a:extLst>
            </p:cNvPr>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6" name="object 5">
              <a:extLst>
                <a:ext uri="{FF2B5EF4-FFF2-40B4-BE49-F238E27FC236}">
                  <a16:creationId xmlns:a16="http://schemas.microsoft.com/office/drawing/2014/main" id="{355850EB-5A33-50D2-AE50-FEEA59BA8870}"/>
                </a:ext>
              </a:extLst>
            </p:cNvPr>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7" name="object 6">
              <a:extLst>
                <a:ext uri="{FF2B5EF4-FFF2-40B4-BE49-F238E27FC236}">
                  <a16:creationId xmlns:a16="http://schemas.microsoft.com/office/drawing/2014/main" id="{C5F5F81A-1E3F-BC47-35F3-B6539869B353}"/>
                </a:ext>
              </a:extLst>
            </p:cNvPr>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8" name="object 7">
              <a:extLst>
                <a:ext uri="{FF2B5EF4-FFF2-40B4-BE49-F238E27FC236}">
                  <a16:creationId xmlns:a16="http://schemas.microsoft.com/office/drawing/2014/main" id="{DFD61DD5-5360-0440-9CAA-FED1480479E6}"/>
                </a:ext>
              </a:extLst>
            </p:cNvPr>
            <p:cNvPicPr/>
            <p:nvPr/>
          </p:nvPicPr>
          <p:blipFill>
            <a:blip r:embed="rId2" cstate="print"/>
            <a:stretch>
              <a:fillRect/>
            </a:stretch>
          </p:blipFill>
          <p:spPr>
            <a:xfrm>
              <a:off x="708030" y="1679503"/>
              <a:ext cx="210099" cy="101984"/>
            </a:xfrm>
            <a:prstGeom prst="rect">
              <a:avLst/>
            </a:prstGeom>
          </p:spPr>
        </p:pic>
        <p:pic>
          <p:nvPicPr>
            <p:cNvPr id="9" name="object 8">
              <a:extLst>
                <a:ext uri="{FF2B5EF4-FFF2-40B4-BE49-F238E27FC236}">
                  <a16:creationId xmlns:a16="http://schemas.microsoft.com/office/drawing/2014/main" id="{5053C898-9FEB-79C5-A866-B54E7054A622}"/>
                </a:ext>
              </a:extLst>
            </p:cNvPr>
            <p:cNvPicPr/>
            <p:nvPr/>
          </p:nvPicPr>
          <p:blipFill>
            <a:blip r:embed="rId3" cstate="print"/>
            <a:stretch>
              <a:fillRect/>
            </a:stretch>
          </p:blipFill>
          <p:spPr>
            <a:xfrm>
              <a:off x="440698" y="963249"/>
              <a:ext cx="108271" cy="114971"/>
            </a:xfrm>
            <a:prstGeom prst="rect">
              <a:avLst/>
            </a:prstGeom>
          </p:spPr>
        </p:pic>
        <p:sp>
          <p:nvSpPr>
            <p:cNvPr id="10" name="object 9">
              <a:extLst>
                <a:ext uri="{FF2B5EF4-FFF2-40B4-BE49-F238E27FC236}">
                  <a16:creationId xmlns:a16="http://schemas.microsoft.com/office/drawing/2014/main" id="{0F2C48D3-08B6-16FE-BF2F-AC5918A2629D}"/>
                </a:ext>
              </a:extLst>
            </p:cNvPr>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1" name="object 10">
              <a:extLst>
                <a:ext uri="{FF2B5EF4-FFF2-40B4-BE49-F238E27FC236}">
                  <a16:creationId xmlns:a16="http://schemas.microsoft.com/office/drawing/2014/main" id="{0F051E53-C010-1B2C-6E77-FAC740881F8E}"/>
                </a:ext>
              </a:extLst>
            </p:cNvPr>
            <p:cNvPicPr/>
            <p:nvPr/>
          </p:nvPicPr>
          <p:blipFill>
            <a:blip r:embed="rId4" cstate="print"/>
            <a:stretch>
              <a:fillRect/>
            </a:stretch>
          </p:blipFill>
          <p:spPr>
            <a:xfrm>
              <a:off x="908413" y="922433"/>
              <a:ext cx="164198" cy="189270"/>
            </a:xfrm>
            <a:prstGeom prst="rect">
              <a:avLst/>
            </a:prstGeom>
          </p:spPr>
        </p:pic>
        <p:sp>
          <p:nvSpPr>
            <p:cNvPr id="12" name="object 11">
              <a:extLst>
                <a:ext uri="{FF2B5EF4-FFF2-40B4-BE49-F238E27FC236}">
                  <a16:creationId xmlns:a16="http://schemas.microsoft.com/office/drawing/2014/main" id="{0E06D5F3-79E7-F6F6-38C9-3B465509E2BF}"/>
                </a:ext>
              </a:extLst>
            </p:cNvPr>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grpSp>
      <p:pic>
        <p:nvPicPr>
          <p:cNvPr id="25" name="Image 24">
            <a:extLst>
              <a:ext uri="{FF2B5EF4-FFF2-40B4-BE49-F238E27FC236}">
                <a16:creationId xmlns:a16="http://schemas.microsoft.com/office/drawing/2014/main" id="{719C2796-C1E7-28A2-24D3-B029680D03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611" y="4643968"/>
            <a:ext cx="8475272" cy="2133600"/>
          </a:xfrm>
          <a:prstGeom prst="rect">
            <a:avLst/>
          </a:prstGeom>
        </p:spPr>
      </p:pic>
    </p:spTree>
    <p:extLst>
      <p:ext uri="{BB962C8B-B14F-4D97-AF65-F5344CB8AC3E}">
        <p14:creationId xmlns:p14="http://schemas.microsoft.com/office/powerpoint/2010/main" val="1231962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52507" y="60452"/>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9</a:t>
            </a:r>
            <a:endParaRPr sz="1200">
              <a:latin typeface="Arial MT"/>
              <a:cs typeface="Arial MT"/>
            </a:endParaRPr>
          </a:p>
        </p:txBody>
      </p:sp>
      <p:grpSp>
        <p:nvGrpSpPr>
          <p:cNvPr id="3" name="object 3"/>
          <p:cNvGrpSpPr/>
          <p:nvPr/>
        </p:nvGrpSpPr>
        <p:grpSpPr>
          <a:xfrm>
            <a:off x="157170" y="265175"/>
            <a:ext cx="3656329" cy="1617980"/>
            <a:chOff x="157170" y="265175"/>
            <a:chExt cx="3656329" cy="1617980"/>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25651" y="265175"/>
              <a:ext cx="2787396" cy="740663"/>
            </a:xfrm>
            <a:prstGeom prst="rect">
              <a:avLst/>
            </a:prstGeom>
          </p:spPr>
        </p:pic>
      </p:grpSp>
      <p:sp>
        <p:nvSpPr>
          <p:cNvPr id="13" name="object 13"/>
          <p:cNvSpPr txBox="1">
            <a:spLocks noGrp="1"/>
          </p:cNvSpPr>
          <p:nvPr>
            <p:ph type="title"/>
          </p:nvPr>
        </p:nvSpPr>
        <p:spPr>
          <a:xfrm>
            <a:off x="1297305" y="383489"/>
            <a:ext cx="2210435" cy="574675"/>
          </a:xfrm>
          <a:prstGeom prst="rect">
            <a:avLst/>
          </a:prstGeom>
        </p:spPr>
        <p:txBody>
          <a:bodyPr vert="horz" wrap="square" lIns="0" tIns="12700" rIns="0" bIns="0" rtlCol="0">
            <a:spAutoFit/>
          </a:bodyPr>
          <a:lstStyle/>
          <a:p>
            <a:pPr marL="12700">
              <a:lnSpc>
                <a:spcPct val="100000"/>
              </a:lnSpc>
              <a:spcBef>
                <a:spcPts val="100"/>
              </a:spcBef>
            </a:pPr>
            <a:r>
              <a:rPr sz="3600" i="1" spc="-5" dirty="0">
                <a:latin typeface="Times New Roman"/>
                <a:cs typeface="Times New Roman"/>
              </a:rPr>
              <a:t>Association</a:t>
            </a:r>
            <a:endParaRPr sz="3600">
              <a:latin typeface="Times New Roman"/>
              <a:cs typeface="Times New Roman"/>
            </a:endParaRPr>
          </a:p>
        </p:txBody>
      </p:sp>
      <p:grpSp>
        <p:nvGrpSpPr>
          <p:cNvPr id="14" name="object 14"/>
          <p:cNvGrpSpPr/>
          <p:nvPr/>
        </p:nvGrpSpPr>
        <p:grpSpPr>
          <a:xfrm>
            <a:off x="588263" y="1943100"/>
            <a:ext cx="7915909" cy="421005"/>
            <a:chOff x="588263" y="1943100"/>
            <a:chExt cx="7915909" cy="421005"/>
          </a:xfrm>
        </p:grpSpPr>
        <p:pic>
          <p:nvPicPr>
            <p:cNvPr id="15" name="object 15"/>
            <p:cNvPicPr/>
            <p:nvPr/>
          </p:nvPicPr>
          <p:blipFill>
            <a:blip r:embed="rId6" cstate="print"/>
            <a:stretch>
              <a:fillRect/>
            </a:stretch>
          </p:blipFill>
          <p:spPr>
            <a:xfrm>
              <a:off x="588263" y="2043684"/>
              <a:ext cx="390143" cy="316991"/>
            </a:xfrm>
            <a:prstGeom prst="rect">
              <a:avLst/>
            </a:prstGeom>
          </p:spPr>
        </p:pic>
        <p:pic>
          <p:nvPicPr>
            <p:cNvPr id="16" name="object 16"/>
            <p:cNvPicPr/>
            <p:nvPr/>
          </p:nvPicPr>
          <p:blipFill>
            <a:blip r:embed="rId7" cstate="print"/>
            <a:stretch>
              <a:fillRect/>
            </a:stretch>
          </p:blipFill>
          <p:spPr>
            <a:xfrm>
              <a:off x="883920" y="1943100"/>
              <a:ext cx="7620000" cy="420624"/>
            </a:xfrm>
            <a:prstGeom prst="rect">
              <a:avLst/>
            </a:prstGeom>
          </p:spPr>
        </p:pic>
      </p:grpSp>
      <p:sp>
        <p:nvSpPr>
          <p:cNvPr id="17" name="object 17"/>
          <p:cNvSpPr txBox="1"/>
          <p:nvPr/>
        </p:nvSpPr>
        <p:spPr>
          <a:xfrm>
            <a:off x="687425" y="2005711"/>
            <a:ext cx="7642859" cy="330835"/>
          </a:xfrm>
          <a:prstGeom prst="rect">
            <a:avLst/>
          </a:prstGeom>
        </p:spPr>
        <p:txBody>
          <a:bodyPr vert="horz" wrap="square" lIns="0" tIns="13335" rIns="0" bIns="0" rtlCol="0">
            <a:spAutoFit/>
          </a:bodyPr>
          <a:lstStyle/>
          <a:p>
            <a:pPr marL="355600" indent="-342900">
              <a:lnSpc>
                <a:spcPct val="100000"/>
              </a:lnSpc>
              <a:spcBef>
                <a:spcPts val="105"/>
              </a:spcBef>
              <a:buClr>
                <a:srgbClr val="FB0028"/>
              </a:buClr>
              <a:buSzPct val="75000"/>
              <a:buFont typeface="Wingdings"/>
              <a:buChar char=""/>
              <a:tabLst>
                <a:tab pos="354965" algn="l"/>
                <a:tab pos="355600" algn="l"/>
              </a:tabLst>
            </a:pPr>
            <a:r>
              <a:rPr sz="2000" b="1" dirty="0">
                <a:latin typeface="Arial"/>
                <a:cs typeface="Arial"/>
              </a:rPr>
              <a:t>Une</a:t>
            </a:r>
            <a:r>
              <a:rPr sz="2000" b="1" spc="-25" dirty="0">
                <a:latin typeface="Arial"/>
                <a:cs typeface="Arial"/>
              </a:rPr>
              <a:t> </a:t>
            </a:r>
            <a:r>
              <a:rPr sz="2000" b="1" dirty="0">
                <a:latin typeface="Arial"/>
                <a:cs typeface="Arial"/>
              </a:rPr>
              <a:t>association</a:t>
            </a:r>
            <a:r>
              <a:rPr sz="2000" b="1" spc="-35" dirty="0">
                <a:latin typeface="Arial"/>
                <a:cs typeface="Arial"/>
              </a:rPr>
              <a:t> </a:t>
            </a:r>
            <a:r>
              <a:rPr sz="2000" b="1" dirty="0">
                <a:latin typeface="Arial"/>
                <a:cs typeface="Arial"/>
              </a:rPr>
              <a:t>est</a:t>
            </a:r>
            <a:r>
              <a:rPr sz="2000" b="1" spc="-25" dirty="0">
                <a:latin typeface="Arial"/>
                <a:cs typeface="Arial"/>
              </a:rPr>
              <a:t> </a:t>
            </a:r>
            <a:r>
              <a:rPr sz="2000" b="1" dirty="0">
                <a:latin typeface="Arial"/>
                <a:cs typeface="Arial"/>
              </a:rPr>
              <a:t>une relation</a:t>
            </a:r>
            <a:r>
              <a:rPr sz="2000" b="1" spc="-35" dirty="0">
                <a:latin typeface="Arial"/>
                <a:cs typeface="Arial"/>
              </a:rPr>
              <a:t> </a:t>
            </a:r>
            <a:r>
              <a:rPr sz="2000" b="1" dirty="0">
                <a:latin typeface="Arial"/>
                <a:cs typeface="Arial"/>
              </a:rPr>
              <a:t>entre</a:t>
            </a:r>
            <a:r>
              <a:rPr sz="2000" b="1" spc="-30" dirty="0">
                <a:latin typeface="Arial"/>
                <a:cs typeface="Arial"/>
              </a:rPr>
              <a:t> </a:t>
            </a:r>
            <a:r>
              <a:rPr sz="2000" b="1" dirty="0">
                <a:latin typeface="Arial"/>
                <a:cs typeface="Arial"/>
              </a:rPr>
              <a:t>deux classes</a:t>
            </a:r>
            <a:r>
              <a:rPr sz="2000" b="1" spc="-40" dirty="0">
                <a:latin typeface="Arial"/>
                <a:cs typeface="Arial"/>
              </a:rPr>
              <a:t> </a:t>
            </a:r>
            <a:r>
              <a:rPr sz="2000" b="1" dirty="0">
                <a:latin typeface="Arial"/>
                <a:cs typeface="Arial"/>
              </a:rPr>
              <a:t>ou </a:t>
            </a:r>
            <a:r>
              <a:rPr sz="2000" b="1" spc="-5" dirty="0">
                <a:latin typeface="Arial"/>
                <a:cs typeface="Arial"/>
              </a:rPr>
              <a:t>plus.</a:t>
            </a:r>
            <a:endParaRPr sz="2000" dirty="0">
              <a:latin typeface="Arial"/>
              <a:cs typeface="Arial"/>
            </a:endParaRPr>
          </a:p>
        </p:txBody>
      </p:sp>
      <p:pic>
        <p:nvPicPr>
          <p:cNvPr id="18" name="object 18"/>
          <p:cNvPicPr/>
          <p:nvPr/>
        </p:nvPicPr>
        <p:blipFill>
          <a:blip r:embed="rId8" cstate="print"/>
          <a:stretch>
            <a:fillRect/>
          </a:stretch>
        </p:blipFill>
        <p:spPr>
          <a:xfrm>
            <a:off x="2300351" y="3573462"/>
            <a:ext cx="5118100" cy="29051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67164" y="60452"/>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10</a:t>
            </a:r>
            <a:endParaRPr sz="1200">
              <a:latin typeface="Arial MT"/>
              <a:cs typeface="Arial MT"/>
            </a:endParaRPr>
          </a:p>
        </p:txBody>
      </p:sp>
      <p:grpSp>
        <p:nvGrpSpPr>
          <p:cNvPr id="3" name="object 3"/>
          <p:cNvGrpSpPr/>
          <p:nvPr/>
        </p:nvGrpSpPr>
        <p:grpSpPr>
          <a:xfrm>
            <a:off x="157170" y="265175"/>
            <a:ext cx="4911725" cy="1617980"/>
            <a:chOff x="157170" y="265175"/>
            <a:chExt cx="4911725" cy="1617980"/>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25651" y="265175"/>
              <a:ext cx="4043172" cy="740663"/>
            </a:xfrm>
            <a:prstGeom prst="rect">
              <a:avLst/>
            </a:prstGeom>
          </p:spPr>
        </p:pic>
      </p:grpSp>
      <p:sp>
        <p:nvSpPr>
          <p:cNvPr id="13" name="object 13"/>
          <p:cNvSpPr txBox="1">
            <a:spLocks noGrp="1"/>
          </p:cNvSpPr>
          <p:nvPr>
            <p:ph type="title"/>
          </p:nvPr>
        </p:nvSpPr>
        <p:spPr>
          <a:xfrm>
            <a:off x="1297305" y="383489"/>
            <a:ext cx="3465195" cy="574675"/>
          </a:xfrm>
          <a:prstGeom prst="rect">
            <a:avLst/>
          </a:prstGeom>
        </p:spPr>
        <p:txBody>
          <a:bodyPr vert="horz" wrap="square" lIns="0" tIns="12700" rIns="0" bIns="0" rtlCol="0">
            <a:spAutoFit/>
          </a:bodyPr>
          <a:lstStyle/>
          <a:p>
            <a:pPr marL="12700">
              <a:lnSpc>
                <a:spcPct val="100000"/>
              </a:lnSpc>
              <a:spcBef>
                <a:spcPts val="100"/>
              </a:spcBef>
            </a:pPr>
            <a:r>
              <a:rPr sz="3600" i="1" dirty="0">
                <a:latin typeface="Times New Roman"/>
                <a:cs typeface="Times New Roman"/>
              </a:rPr>
              <a:t>Classe</a:t>
            </a:r>
            <a:r>
              <a:rPr sz="3600" i="1" spc="-70" dirty="0">
                <a:latin typeface="Times New Roman"/>
                <a:cs typeface="Times New Roman"/>
              </a:rPr>
              <a:t> </a:t>
            </a:r>
            <a:r>
              <a:rPr sz="3600" i="1" spc="-5" dirty="0">
                <a:latin typeface="Times New Roman"/>
                <a:cs typeface="Times New Roman"/>
              </a:rPr>
              <a:t>association</a:t>
            </a:r>
            <a:endParaRPr sz="3600">
              <a:latin typeface="Times New Roman"/>
              <a:cs typeface="Times New Roman"/>
            </a:endParaRPr>
          </a:p>
        </p:txBody>
      </p:sp>
      <p:grpSp>
        <p:nvGrpSpPr>
          <p:cNvPr id="14" name="object 14"/>
          <p:cNvGrpSpPr/>
          <p:nvPr/>
        </p:nvGrpSpPr>
        <p:grpSpPr>
          <a:xfrm>
            <a:off x="443483" y="1961388"/>
            <a:ext cx="8450580" cy="1396365"/>
            <a:chOff x="443483" y="1961388"/>
            <a:chExt cx="8450580" cy="1396365"/>
          </a:xfrm>
        </p:grpSpPr>
        <p:pic>
          <p:nvPicPr>
            <p:cNvPr id="15" name="object 15"/>
            <p:cNvPicPr/>
            <p:nvPr/>
          </p:nvPicPr>
          <p:blipFill>
            <a:blip r:embed="rId6" cstate="print"/>
            <a:stretch>
              <a:fillRect/>
            </a:stretch>
          </p:blipFill>
          <p:spPr>
            <a:xfrm>
              <a:off x="443483" y="2061972"/>
              <a:ext cx="390144" cy="316991"/>
            </a:xfrm>
            <a:prstGeom prst="rect">
              <a:avLst/>
            </a:prstGeom>
          </p:spPr>
        </p:pic>
        <p:pic>
          <p:nvPicPr>
            <p:cNvPr id="16" name="object 16"/>
            <p:cNvPicPr/>
            <p:nvPr/>
          </p:nvPicPr>
          <p:blipFill>
            <a:blip r:embed="rId7" cstate="print"/>
            <a:stretch>
              <a:fillRect/>
            </a:stretch>
          </p:blipFill>
          <p:spPr>
            <a:xfrm>
              <a:off x="739139" y="1961388"/>
              <a:ext cx="8013192" cy="420624"/>
            </a:xfrm>
            <a:prstGeom prst="rect">
              <a:avLst/>
            </a:prstGeom>
          </p:spPr>
        </p:pic>
        <p:pic>
          <p:nvPicPr>
            <p:cNvPr id="17" name="object 17"/>
            <p:cNvPicPr/>
            <p:nvPr/>
          </p:nvPicPr>
          <p:blipFill>
            <a:blip r:embed="rId8" cstate="print"/>
            <a:stretch>
              <a:fillRect/>
            </a:stretch>
          </p:blipFill>
          <p:spPr>
            <a:xfrm>
              <a:off x="739139" y="2266188"/>
              <a:ext cx="4408932" cy="420624"/>
            </a:xfrm>
            <a:prstGeom prst="rect">
              <a:avLst/>
            </a:prstGeom>
          </p:spPr>
        </p:pic>
        <p:pic>
          <p:nvPicPr>
            <p:cNvPr id="18" name="object 18"/>
            <p:cNvPicPr/>
            <p:nvPr/>
          </p:nvPicPr>
          <p:blipFill>
            <a:blip r:embed="rId6" cstate="print"/>
            <a:stretch>
              <a:fillRect/>
            </a:stretch>
          </p:blipFill>
          <p:spPr>
            <a:xfrm>
              <a:off x="443483" y="2732532"/>
              <a:ext cx="390144" cy="316991"/>
            </a:xfrm>
            <a:prstGeom prst="rect">
              <a:avLst/>
            </a:prstGeom>
          </p:spPr>
        </p:pic>
        <p:pic>
          <p:nvPicPr>
            <p:cNvPr id="19" name="object 19"/>
            <p:cNvPicPr/>
            <p:nvPr/>
          </p:nvPicPr>
          <p:blipFill>
            <a:blip r:embed="rId9" cstate="print"/>
            <a:stretch>
              <a:fillRect/>
            </a:stretch>
          </p:blipFill>
          <p:spPr>
            <a:xfrm>
              <a:off x="739139" y="2631948"/>
              <a:ext cx="8154924" cy="420624"/>
            </a:xfrm>
            <a:prstGeom prst="rect">
              <a:avLst/>
            </a:prstGeom>
          </p:spPr>
        </p:pic>
        <p:pic>
          <p:nvPicPr>
            <p:cNvPr id="20" name="object 20"/>
            <p:cNvPicPr/>
            <p:nvPr/>
          </p:nvPicPr>
          <p:blipFill>
            <a:blip r:embed="rId10" cstate="print"/>
            <a:stretch>
              <a:fillRect/>
            </a:stretch>
          </p:blipFill>
          <p:spPr>
            <a:xfrm>
              <a:off x="739139" y="2936748"/>
              <a:ext cx="2284476" cy="420624"/>
            </a:xfrm>
            <a:prstGeom prst="rect">
              <a:avLst/>
            </a:prstGeom>
          </p:spPr>
        </p:pic>
        <p:pic>
          <p:nvPicPr>
            <p:cNvPr id="21" name="object 21"/>
            <p:cNvPicPr/>
            <p:nvPr/>
          </p:nvPicPr>
          <p:blipFill>
            <a:blip r:embed="rId11" cstate="print"/>
            <a:stretch>
              <a:fillRect/>
            </a:stretch>
          </p:blipFill>
          <p:spPr>
            <a:xfrm>
              <a:off x="2679191" y="2936748"/>
              <a:ext cx="685800" cy="420624"/>
            </a:xfrm>
            <a:prstGeom prst="rect">
              <a:avLst/>
            </a:prstGeom>
          </p:spPr>
        </p:pic>
        <p:pic>
          <p:nvPicPr>
            <p:cNvPr id="22" name="object 22"/>
            <p:cNvPicPr/>
            <p:nvPr/>
          </p:nvPicPr>
          <p:blipFill>
            <a:blip r:embed="rId12" cstate="print"/>
            <a:stretch>
              <a:fillRect/>
            </a:stretch>
          </p:blipFill>
          <p:spPr>
            <a:xfrm>
              <a:off x="3020567" y="2936748"/>
              <a:ext cx="5334000" cy="420624"/>
            </a:xfrm>
            <a:prstGeom prst="rect">
              <a:avLst/>
            </a:prstGeom>
          </p:spPr>
        </p:pic>
      </p:grpSp>
      <p:sp>
        <p:nvSpPr>
          <p:cNvPr id="23" name="object 23"/>
          <p:cNvSpPr txBox="1"/>
          <p:nvPr/>
        </p:nvSpPr>
        <p:spPr>
          <a:xfrm>
            <a:off x="542950" y="2024888"/>
            <a:ext cx="8110220" cy="1306830"/>
          </a:xfrm>
          <a:prstGeom prst="rect">
            <a:avLst/>
          </a:prstGeom>
        </p:spPr>
        <p:txBody>
          <a:bodyPr vert="horz" wrap="square" lIns="0" tIns="13335" rIns="0" bIns="0" rtlCol="0">
            <a:spAutoFit/>
          </a:bodyPr>
          <a:lstStyle/>
          <a:p>
            <a:pPr marL="354965" marR="146685" indent="-342900">
              <a:lnSpc>
                <a:spcPct val="100000"/>
              </a:lnSpc>
              <a:spcBef>
                <a:spcPts val="105"/>
              </a:spcBef>
              <a:buClr>
                <a:srgbClr val="FB0028"/>
              </a:buClr>
              <a:buSzPct val="75000"/>
              <a:buFont typeface="Wingdings"/>
              <a:buChar char=""/>
              <a:tabLst>
                <a:tab pos="354965" algn="l"/>
                <a:tab pos="355600" algn="l"/>
              </a:tabLst>
            </a:pPr>
            <a:r>
              <a:rPr sz="2000" b="1" dirty="0">
                <a:latin typeface="Arial"/>
                <a:cs typeface="Arial"/>
              </a:rPr>
              <a:t>Une</a:t>
            </a:r>
            <a:r>
              <a:rPr sz="2000" b="1" spc="-25" dirty="0">
                <a:latin typeface="Arial"/>
                <a:cs typeface="Arial"/>
              </a:rPr>
              <a:t> </a:t>
            </a:r>
            <a:r>
              <a:rPr sz="2000" b="1" dirty="0">
                <a:latin typeface="Arial"/>
                <a:cs typeface="Arial"/>
              </a:rPr>
              <a:t>association</a:t>
            </a:r>
            <a:r>
              <a:rPr sz="2000" b="1" spc="-35" dirty="0">
                <a:latin typeface="Arial"/>
                <a:cs typeface="Arial"/>
              </a:rPr>
              <a:t> </a:t>
            </a:r>
            <a:r>
              <a:rPr sz="2000" b="1" dirty="0">
                <a:latin typeface="Arial"/>
                <a:cs typeface="Arial"/>
              </a:rPr>
              <a:t>peut</a:t>
            </a:r>
            <a:r>
              <a:rPr sz="2000" b="1" spc="-15" dirty="0">
                <a:latin typeface="Arial"/>
                <a:cs typeface="Arial"/>
              </a:rPr>
              <a:t> </a:t>
            </a:r>
            <a:r>
              <a:rPr sz="2000" b="1" dirty="0">
                <a:latin typeface="Arial"/>
                <a:cs typeface="Arial"/>
              </a:rPr>
              <a:t>être</a:t>
            </a:r>
            <a:r>
              <a:rPr sz="2000" b="1" spc="-25" dirty="0">
                <a:latin typeface="Arial"/>
                <a:cs typeface="Arial"/>
              </a:rPr>
              <a:t> </a:t>
            </a:r>
            <a:r>
              <a:rPr sz="2000" b="1" dirty="0">
                <a:latin typeface="Arial"/>
                <a:cs typeface="Arial"/>
              </a:rPr>
              <a:t>réifiée</a:t>
            </a:r>
            <a:r>
              <a:rPr sz="2000" b="1" spc="-40" dirty="0">
                <a:latin typeface="Arial"/>
                <a:cs typeface="Arial"/>
              </a:rPr>
              <a:t> </a:t>
            </a:r>
            <a:r>
              <a:rPr sz="2000" b="1" dirty="0">
                <a:latin typeface="Arial"/>
                <a:cs typeface="Arial"/>
              </a:rPr>
              <a:t>par</a:t>
            </a:r>
            <a:r>
              <a:rPr sz="2000" b="1" spc="-5" dirty="0">
                <a:latin typeface="Arial"/>
                <a:cs typeface="Arial"/>
              </a:rPr>
              <a:t> </a:t>
            </a:r>
            <a:r>
              <a:rPr sz="2000" b="1" dirty="0">
                <a:latin typeface="Arial"/>
                <a:cs typeface="Arial"/>
              </a:rPr>
              <a:t>une</a:t>
            </a:r>
            <a:r>
              <a:rPr sz="2000" b="1" spc="-20" dirty="0">
                <a:latin typeface="Arial"/>
                <a:cs typeface="Arial"/>
              </a:rPr>
              <a:t> </a:t>
            </a:r>
            <a:r>
              <a:rPr sz="2000" b="1" dirty="0">
                <a:latin typeface="Arial"/>
                <a:cs typeface="Arial"/>
              </a:rPr>
              <a:t>classe</a:t>
            </a:r>
            <a:r>
              <a:rPr sz="2000" b="1" spc="-25" dirty="0">
                <a:latin typeface="Arial"/>
                <a:cs typeface="Arial"/>
              </a:rPr>
              <a:t> </a:t>
            </a:r>
            <a:r>
              <a:rPr sz="2000" b="1" dirty="0">
                <a:latin typeface="Arial"/>
                <a:cs typeface="Arial"/>
              </a:rPr>
              <a:t>appelée</a:t>
            </a:r>
            <a:r>
              <a:rPr sz="2000" b="1" spc="-15" dirty="0">
                <a:latin typeface="Arial"/>
                <a:cs typeface="Arial"/>
              </a:rPr>
              <a:t> </a:t>
            </a:r>
            <a:r>
              <a:rPr sz="2000" b="1" dirty="0">
                <a:latin typeface="Arial"/>
                <a:cs typeface="Arial"/>
              </a:rPr>
              <a:t>classe </a:t>
            </a:r>
            <a:r>
              <a:rPr sz="2000" b="1" spc="-540" dirty="0">
                <a:latin typeface="Arial"/>
                <a:cs typeface="Arial"/>
              </a:rPr>
              <a:t> </a:t>
            </a:r>
            <a:r>
              <a:rPr sz="2000" b="1" spc="-5" dirty="0">
                <a:latin typeface="Arial"/>
                <a:cs typeface="Arial"/>
              </a:rPr>
              <a:t>associative</a:t>
            </a:r>
            <a:r>
              <a:rPr sz="2000" b="1" spc="-35" dirty="0">
                <a:latin typeface="Arial"/>
                <a:cs typeface="Arial"/>
              </a:rPr>
              <a:t> </a:t>
            </a:r>
            <a:r>
              <a:rPr sz="2000" b="1" dirty="0">
                <a:latin typeface="Arial"/>
                <a:cs typeface="Arial"/>
              </a:rPr>
              <a:t>ou classe</a:t>
            </a:r>
            <a:r>
              <a:rPr sz="2000" b="1" spc="-25" dirty="0">
                <a:latin typeface="Arial"/>
                <a:cs typeface="Arial"/>
              </a:rPr>
              <a:t> </a:t>
            </a:r>
            <a:r>
              <a:rPr sz="2000" b="1" dirty="0">
                <a:latin typeface="Arial"/>
                <a:cs typeface="Arial"/>
              </a:rPr>
              <a:t>association</a:t>
            </a:r>
            <a:endParaRPr sz="2000">
              <a:latin typeface="Arial"/>
              <a:cs typeface="Arial"/>
            </a:endParaRPr>
          </a:p>
          <a:p>
            <a:pPr marL="355600" indent="-342900">
              <a:lnSpc>
                <a:spcPct val="100000"/>
              </a:lnSpc>
              <a:spcBef>
                <a:spcPts val="475"/>
              </a:spcBef>
              <a:buClr>
                <a:srgbClr val="FB0028"/>
              </a:buClr>
              <a:buSzPct val="75000"/>
              <a:buFont typeface="Wingdings"/>
              <a:buChar char=""/>
              <a:tabLst>
                <a:tab pos="354965" algn="l"/>
                <a:tab pos="355600" algn="l"/>
              </a:tabLst>
            </a:pPr>
            <a:r>
              <a:rPr sz="2000" b="1" dirty="0">
                <a:latin typeface="Arial"/>
                <a:cs typeface="Arial"/>
              </a:rPr>
              <a:t>Par</a:t>
            </a:r>
            <a:r>
              <a:rPr sz="2000" b="1" spc="-15" dirty="0">
                <a:latin typeface="Arial"/>
                <a:cs typeface="Arial"/>
              </a:rPr>
              <a:t> </a:t>
            </a:r>
            <a:r>
              <a:rPr sz="2000" b="1" spc="-5" dirty="0">
                <a:latin typeface="Arial"/>
                <a:cs typeface="Arial"/>
              </a:rPr>
              <a:t>exemple,</a:t>
            </a:r>
            <a:r>
              <a:rPr sz="2000" b="1" spc="-35" dirty="0">
                <a:latin typeface="Arial"/>
                <a:cs typeface="Arial"/>
              </a:rPr>
              <a:t> </a:t>
            </a:r>
            <a:r>
              <a:rPr sz="2000" b="1" dirty="0">
                <a:latin typeface="Arial"/>
                <a:cs typeface="Arial"/>
              </a:rPr>
              <a:t>lorsque</a:t>
            </a:r>
            <a:r>
              <a:rPr sz="2000" b="1" spc="-15" dirty="0">
                <a:latin typeface="Arial"/>
                <a:cs typeface="Arial"/>
              </a:rPr>
              <a:t> </a:t>
            </a:r>
            <a:r>
              <a:rPr sz="2000" b="1" spc="-5" dirty="0">
                <a:latin typeface="Arial"/>
                <a:cs typeface="Arial"/>
              </a:rPr>
              <a:t>l’association</a:t>
            </a:r>
            <a:r>
              <a:rPr sz="2000" b="1" spc="-40" dirty="0">
                <a:latin typeface="Arial"/>
                <a:cs typeface="Arial"/>
              </a:rPr>
              <a:t> </a:t>
            </a:r>
            <a:r>
              <a:rPr sz="2000" b="1" dirty="0">
                <a:latin typeface="Arial"/>
                <a:cs typeface="Arial"/>
              </a:rPr>
              <a:t>possède</a:t>
            </a:r>
            <a:r>
              <a:rPr sz="2000" b="1" spc="-5" dirty="0">
                <a:latin typeface="Arial"/>
                <a:cs typeface="Arial"/>
              </a:rPr>
              <a:t> </a:t>
            </a:r>
            <a:r>
              <a:rPr sz="2000" b="1" dirty="0">
                <a:latin typeface="Arial"/>
                <a:cs typeface="Arial"/>
              </a:rPr>
              <a:t>des</a:t>
            </a:r>
            <a:r>
              <a:rPr sz="2000" b="1" spc="-10" dirty="0">
                <a:latin typeface="Arial"/>
                <a:cs typeface="Arial"/>
              </a:rPr>
              <a:t> </a:t>
            </a:r>
            <a:r>
              <a:rPr sz="2000" b="1" dirty="0">
                <a:latin typeface="Arial"/>
                <a:cs typeface="Arial"/>
              </a:rPr>
              <a:t>attributs</a:t>
            </a:r>
            <a:r>
              <a:rPr sz="2000" b="1" spc="-30" dirty="0">
                <a:latin typeface="Arial"/>
                <a:cs typeface="Arial"/>
              </a:rPr>
              <a:t> </a:t>
            </a:r>
            <a:r>
              <a:rPr sz="2000" b="1" dirty="0">
                <a:latin typeface="Arial"/>
                <a:cs typeface="Arial"/>
              </a:rPr>
              <a:t>ou</a:t>
            </a:r>
            <a:r>
              <a:rPr sz="2000" b="1" spc="5" dirty="0">
                <a:latin typeface="Arial"/>
                <a:cs typeface="Arial"/>
              </a:rPr>
              <a:t> </a:t>
            </a:r>
            <a:r>
              <a:rPr sz="2000" b="1" spc="-5" dirty="0">
                <a:latin typeface="Arial"/>
                <a:cs typeface="Arial"/>
              </a:rPr>
              <a:t>des</a:t>
            </a:r>
            <a:endParaRPr sz="2000">
              <a:latin typeface="Arial"/>
              <a:cs typeface="Arial"/>
            </a:endParaRPr>
          </a:p>
          <a:p>
            <a:pPr marL="354965">
              <a:lnSpc>
                <a:spcPct val="100000"/>
              </a:lnSpc>
              <a:spcBef>
                <a:spcPts val="5"/>
              </a:spcBef>
              <a:tabLst>
                <a:tab pos="2295525" algn="l"/>
              </a:tabLst>
            </a:pPr>
            <a:r>
              <a:rPr sz="2000" b="1" dirty="0">
                <a:latin typeface="Arial"/>
                <a:cs typeface="Arial"/>
              </a:rPr>
              <a:t>opérations</a:t>
            </a:r>
            <a:r>
              <a:rPr sz="2000" b="1" spc="-40" dirty="0">
                <a:latin typeface="Arial"/>
                <a:cs typeface="Arial"/>
              </a:rPr>
              <a:t> </a:t>
            </a:r>
            <a:r>
              <a:rPr sz="2000" b="1" dirty="0">
                <a:latin typeface="Arial"/>
                <a:cs typeface="Arial"/>
              </a:rPr>
              <a:t>:	</a:t>
            </a:r>
            <a:r>
              <a:rPr sz="2000" b="1" spc="-5" dirty="0">
                <a:latin typeface="Arial"/>
                <a:cs typeface="Arial"/>
              </a:rPr>
              <a:t>----Rattachement</a:t>
            </a:r>
            <a:r>
              <a:rPr sz="2000" b="1" spc="-60" dirty="0">
                <a:latin typeface="Arial"/>
                <a:cs typeface="Arial"/>
              </a:rPr>
              <a:t> </a:t>
            </a:r>
            <a:r>
              <a:rPr sz="2000" b="1" dirty="0">
                <a:latin typeface="Arial"/>
                <a:cs typeface="Arial"/>
              </a:rPr>
              <a:t>de</a:t>
            </a:r>
            <a:r>
              <a:rPr sz="2000" b="1" spc="-10" dirty="0">
                <a:latin typeface="Arial"/>
                <a:cs typeface="Arial"/>
              </a:rPr>
              <a:t> </a:t>
            </a:r>
            <a:r>
              <a:rPr sz="2000" b="1" dirty="0">
                <a:latin typeface="Arial"/>
                <a:cs typeface="Arial"/>
              </a:rPr>
              <a:t>la </a:t>
            </a:r>
            <a:r>
              <a:rPr sz="2000" b="1" spc="-5" dirty="0">
                <a:latin typeface="Arial"/>
                <a:cs typeface="Arial"/>
              </a:rPr>
              <a:t>classe</a:t>
            </a:r>
            <a:r>
              <a:rPr sz="2000" b="1" spc="-30" dirty="0">
                <a:latin typeface="Arial"/>
                <a:cs typeface="Arial"/>
              </a:rPr>
              <a:t> </a:t>
            </a:r>
            <a:r>
              <a:rPr sz="2000" b="1" dirty="0">
                <a:latin typeface="Arial"/>
                <a:cs typeface="Arial"/>
              </a:rPr>
              <a:t>à</a:t>
            </a:r>
            <a:r>
              <a:rPr sz="2000" b="1" spc="-10" dirty="0">
                <a:latin typeface="Arial"/>
                <a:cs typeface="Arial"/>
              </a:rPr>
              <a:t> </a:t>
            </a:r>
            <a:r>
              <a:rPr sz="2000" b="1" spc="-5" dirty="0">
                <a:latin typeface="Arial"/>
                <a:cs typeface="Arial"/>
              </a:rPr>
              <a:t>l’association</a:t>
            </a:r>
            <a:endParaRPr sz="2000">
              <a:latin typeface="Arial"/>
              <a:cs typeface="Arial"/>
            </a:endParaRPr>
          </a:p>
        </p:txBody>
      </p:sp>
      <p:pic>
        <p:nvPicPr>
          <p:cNvPr id="24" name="object 24"/>
          <p:cNvPicPr/>
          <p:nvPr/>
        </p:nvPicPr>
        <p:blipFill>
          <a:blip r:embed="rId13" cstate="print"/>
          <a:stretch>
            <a:fillRect/>
          </a:stretch>
        </p:blipFill>
        <p:spPr>
          <a:xfrm>
            <a:off x="2011426" y="3643312"/>
            <a:ext cx="5861050" cy="23812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67164" y="60452"/>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12</a:t>
            </a:r>
            <a:endParaRPr sz="1200">
              <a:latin typeface="Arial MT"/>
              <a:cs typeface="Arial MT"/>
            </a:endParaRPr>
          </a:p>
        </p:txBody>
      </p:sp>
      <p:grpSp>
        <p:nvGrpSpPr>
          <p:cNvPr id="3" name="object 3"/>
          <p:cNvGrpSpPr/>
          <p:nvPr/>
        </p:nvGrpSpPr>
        <p:grpSpPr>
          <a:xfrm>
            <a:off x="157170" y="265175"/>
            <a:ext cx="4911725" cy="1617980"/>
            <a:chOff x="157170" y="265175"/>
            <a:chExt cx="4911725" cy="1617980"/>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25651" y="265175"/>
              <a:ext cx="3154680" cy="740663"/>
            </a:xfrm>
            <a:prstGeom prst="rect">
              <a:avLst/>
            </a:prstGeom>
          </p:spPr>
        </p:pic>
        <p:pic>
          <p:nvPicPr>
            <p:cNvPr id="13" name="object 13"/>
            <p:cNvPicPr/>
            <p:nvPr/>
          </p:nvPicPr>
          <p:blipFill>
            <a:blip r:embed="rId6" cstate="print"/>
            <a:stretch>
              <a:fillRect/>
            </a:stretch>
          </p:blipFill>
          <p:spPr>
            <a:xfrm>
              <a:off x="3576827" y="265175"/>
              <a:ext cx="755903" cy="740663"/>
            </a:xfrm>
            <a:prstGeom prst="rect">
              <a:avLst/>
            </a:prstGeom>
          </p:spPr>
        </p:pic>
        <p:pic>
          <p:nvPicPr>
            <p:cNvPr id="14" name="object 14"/>
            <p:cNvPicPr/>
            <p:nvPr/>
          </p:nvPicPr>
          <p:blipFill>
            <a:blip r:embed="rId7" cstate="print"/>
            <a:stretch>
              <a:fillRect/>
            </a:stretch>
          </p:blipFill>
          <p:spPr>
            <a:xfrm>
              <a:off x="3729227" y="265175"/>
              <a:ext cx="1339596" cy="740663"/>
            </a:xfrm>
            <a:prstGeom prst="rect">
              <a:avLst/>
            </a:prstGeom>
          </p:spPr>
        </p:pic>
      </p:grpSp>
      <p:sp>
        <p:nvSpPr>
          <p:cNvPr id="15" name="object 15"/>
          <p:cNvSpPr txBox="1">
            <a:spLocks noGrp="1"/>
          </p:cNvSpPr>
          <p:nvPr>
            <p:ph type="title"/>
          </p:nvPr>
        </p:nvSpPr>
        <p:spPr>
          <a:xfrm>
            <a:off x="1297305" y="383489"/>
            <a:ext cx="3466465" cy="574675"/>
          </a:xfrm>
          <a:prstGeom prst="rect">
            <a:avLst/>
          </a:prstGeom>
        </p:spPr>
        <p:txBody>
          <a:bodyPr vert="horz" wrap="square" lIns="0" tIns="12700" rIns="0" bIns="0" rtlCol="0">
            <a:spAutoFit/>
          </a:bodyPr>
          <a:lstStyle/>
          <a:p>
            <a:pPr marL="12700">
              <a:lnSpc>
                <a:spcPct val="100000"/>
              </a:lnSpc>
              <a:spcBef>
                <a:spcPts val="100"/>
              </a:spcBef>
            </a:pPr>
            <a:r>
              <a:rPr sz="3600" i="1" spc="-5" dirty="0">
                <a:latin typeface="Times New Roman"/>
                <a:cs typeface="Times New Roman"/>
              </a:rPr>
              <a:t>Association</a:t>
            </a:r>
            <a:r>
              <a:rPr sz="3600" i="1" spc="-60" dirty="0">
                <a:latin typeface="Times New Roman"/>
                <a:cs typeface="Times New Roman"/>
              </a:rPr>
              <a:t> </a:t>
            </a:r>
            <a:r>
              <a:rPr sz="3600" i="1" dirty="0">
                <a:latin typeface="Times New Roman"/>
                <a:cs typeface="Times New Roman"/>
              </a:rPr>
              <a:t>n-aire</a:t>
            </a:r>
            <a:endParaRPr sz="3600">
              <a:latin typeface="Times New Roman"/>
              <a:cs typeface="Times New Roman"/>
            </a:endParaRPr>
          </a:p>
        </p:txBody>
      </p:sp>
      <p:grpSp>
        <p:nvGrpSpPr>
          <p:cNvPr id="16" name="object 16"/>
          <p:cNvGrpSpPr/>
          <p:nvPr/>
        </p:nvGrpSpPr>
        <p:grpSpPr>
          <a:xfrm>
            <a:off x="473963" y="1943100"/>
            <a:ext cx="9066530" cy="725805"/>
            <a:chOff x="473963" y="1943100"/>
            <a:chExt cx="9066530" cy="725805"/>
          </a:xfrm>
        </p:grpSpPr>
        <p:pic>
          <p:nvPicPr>
            <p:cNvPr id="17" name="object 17"/>
            <p:cNvPicPr/>
            <p:nvPr/>
          </p:nvPicPr>
          <p:blipFill>
            <a:blip r:embed="rId8" cstate="print"/>
            <a:stretch>
              <a:fillRect/>
            </a:stretch>
          </p:blipFill>
          <p:spPr>
            <a:xfrm>
              <a:off x="473963" y="2043684"/>
              <a:ext cx="390143" cy="316991"/>
            </a:xfrm>
            <a:prstGeom prst="rect">
              <a:avLst/>
            </a:prstGeom>
          </p:spPr>
        </p:pic>
        <p:pic>
          <p:nvPicPr>
            <p:cNvPr id="18" name="object 18"/>
            <p:cNvPicPr/>
            <p:nvPr/>
          </p:nvPicPr>
          <p:blipFill>
            <a:blip r:embed="rId9" cstate="print"/>
            <a:stretch>
              <a:fillRect/>
            </a:stretch>
          </p:blipFill>
          <p:spPr>
            <a:xfrm>
              <a:off x="769620" y="1943100"/>
              <a:ext cx="8770620" cy="420624"/>
            </a:xfrm>
            <a:prstGeom prst="rect">
              <a:avLst/>
            </a:prstGeom>
          </p:spPr>
        </p:pic>
        <p:pic>
          <p:nvPicPr>
            <p:cNvPr id="19" name="object 19"/>
            <p:cNvPicPr/>
            <p:nvPr/>
          </p:nvPicPr>
          <p:blipFill>
            <a:blip r:embed="rId10" cstate="print"/>
            <a:stretch>
              <a:fillRect/>
            </a:stretch>
          </p:blipFill>
          <p:spPr>
            <a:xfrm>
              <a:off x="769620" y="2247900"/>
              <a:ext cx="2670048" cy="420624"/>
            </a:xfrm>
            <a:prstGeom prst="rect">
              <a:avLst/>
            </a:prstGeom>
          </p:spPr>
        </p:pic>
        <p:pic>
          <p:nvPicPr>
            <p:cNvPr id="20" name="object 20"/>
            <p:cNvPicPr/>
            <p:nvPr/>
          </p:nvPicPr>
          <p:blipFill>
            <a:blip r:embed="rId11" cstate="print"/>
            <a:stretch>
              <a:fillRect/>
            </a:stretch>
          </p:blipFill>
          <p:spPr>
            <a:xfrm>
              <a:off x="3095243" y="2247900"/>
              <a:ext cx="5109972" cy="420624"/>
            </a:xfrm>
            <a:prstGeom prst="rect">
              <a:avLst/>
            </a:prstGeom>
          </p:spPr>
        </p:pic>
      </p:grpSp>
      <p:sp>
        <p:nvSpPr>
          <p:cNvPr id="21" name="object 21"/>
          <p:cNvSpPr txBox="1"/>
          <p:nvPr/>
        </p:nvSpPr>
        <p:spPr>
          <a:xfrm>
            <a:off x="573125" y="2005711"/>
            <a:ext cx="8726170" cy="636270"/>
          </a:xfrm>
          <a:prstGeom prst="rect">
            <a:avLst/>
          </a:prstGeom>
        </p:spPr>
        <p:txBody>
          <a:bodyPr vert="horz" wrap="square" lIns="0" tIns="13335" rIns="0" bIns="0" rtlCol="0">
            <a:spAutoFit/>
          </a:bodyPr>
          <a:lstStyle/>
          <a:p>
            <a:pPr marL="355600" indent="-342900">
              <a:lnSpc>
                <a:spcPct val="100000"/>
              </a:lnSpc>
              <a:spcBef>
                <a:spcPts val="105"/>
              </a:spcBef>
              <a:buClr>
                <a:srgbClr val="FB0028"/>
              </a:buClr>
              <a:buSzPct val="75000"/>
              <a:buFont typeface="Wingdings"/>
              <a:buChar char=""/>
              <a:tabLst>
                <a:tab pos="354965" algn="l"/>
                <a:tab pos="355600" algn="l"/>
              </a:tabLst>
            </a:pPr>
            <a:r>
              <a:rPr sz="2000" b="1" dirty="0">
                <a:latin typeface="Arial"/>
                <a:cs typeface="Arial"/>
              </a:rPr>
              <a:t>Une</a:t>
            </a:r>
            <a:r>
              <a:rPr sz="2000" b="1" spc="-25" dirty="0">
                <a:latin typeface="Arial"/>
                <a:cs typeface="Arial"/>
              </a:rPr>
              <a:t> </a:t>
            </a:r>
            <a:r>
              <a:rPr sz="2000" b="1" dirty="0">
                <a:latin typeface="Arial"/>
                <a:cs typeface="Arial"/>
              </a:rPr>
              <a:t>association</a:t>
            </a:r>
            <a:r>
              <a:rPr sz="2000" b="1" spc="-30" dirty="0">
                <a:latin typeface="Arial"/>
                <a:cs typeface="Arial"/>
              </a:rPr>
              <a:t> </a:t>
            </a:r>
            <a:r>
              <a:rPr sz="2000" b="1" dirty="0">
                <a:latin typeface="Arial"/>
                <a:cs typeface="Arial"/>
              </a:rPr>
              <a:t>ternaire</a:t>
            </a:r>
            <a:r>
              <a:rPr sz="2000" b="1" spc="-40" dirty="0">
                <a:latin typeface="Arial"/>
                <a:cs typeface="Arial"/>
              </a:rPr>
              <a:t> </a:t>
            </a:r>
            <a:r>
              <a:rPr sz="2000" b="1" dirty="0">
                <a:latin typeface="Arial"/>
                <a:cs typeface="Arial"/>
              </a:rPr>
              <a:t>entre</a:t>
            </a:r>
            <a:r>
              <a:rPr sz="2000" b="1" spc="-30" dirty="0">
                <a:latin typeface="Arial"/>
                <a:cs typeface="Arial"/>
              </a:rPr>
              <a:t> </a:t>
            </a:r>
            <a:r>
              <a:rPr sz="2000" b="1" spc="-5" dirty="0">
                <a:latin typeface="Arial"/>
                <a:cs typeface="Arial"/>
              </a:rPr>
              <a:t>salle,</a:t>
            </a:r>
            <a:r>
              <a:rPr sz="2000" b="1" spc="-15" dirty="0">
                <a:latin typeface="Arial"/>
                <a:cs typeface="Arial"/>
              </a:rPr>
              <a:t> </a:t>
            </a:r>
            <a:r>
              <a:rPr sz="2000" b="1" dirty="0">
                <a:latin typeface="Arial"/>
                <a:cs typeface="Arial"/>
              </a:rPr>
              <a:t>étudiant</a:t>
            </a:r>
            <a:r>
              <a:rPr sz="2000" b="1" spc="-25" dirty="0">
                <a:latin typeface="Arial"/>
                <a:cs typeface="Arial"/>
              </a:rPr>
              <a:t> </a:t>
            </a:r>
            <a:r>
              <a:rPr sz="2000" b="1" dirty="0">
                <a:latin typeface="Arial"/>
                <a:cs typeface="Arial"/>
              </a:rPr>
              <a:t>et</a:t>
            </a:r>
            <a:r>
              <a:rPr sz="2000" b="1" spc="-25" dirty="0">
                <a:latin typeface="Arial"/>
                <a:cs typeface="Arial"/>
              </a:rPr>
              <a:t> </a:t>
            </a:r>
            <a:r>
              <a:rPr sz="2000" b="1" dirty="0">
                <a:latin typeface="Arial"/>
                <a:cs typeface="Arial"/>
              </a:rPr>
              <a:t>enseignant</a:t>
            </a:r>
            <a:r>
              <a:rPr sz="2000" b="1" spc="-20" dirty="0">
                <a:latin typeface="Arial"/>
                <a:cs typeface="Arial"/>
              </a:rPr>
              <a:t> </a:t>
            </a:r>
            <a:r>
              <a:rPr sz="2000" b="1" dirty="0">
                <a:latin typeface="Arial"/>
                <a:cs typeface="Arial"/>
              </a:rPr>
              <a:t>est</a:t>
            </a:r>
            <a:r>
              <a:rPr sz="2000" b="1" spc="-10" dirty="0">
                <a:latin typeface="Arial"/>
                <a:cs typeface="Arial"/>
              </a:rPr>
              <a:t> </a:t>
            </a:r>
            <a:r>
              <a:rPr sz="2000" b="1" dirty="0">
                <a:latin typeface="Arial"/>
                <a:cs typeface="Arial"/>
              </a:rPr>
              <a:t>réifiée</a:t>
            </a:r>
            <a:endParaRPr sz="2000">
              <a:latin typeface="Arial"/>
              <a:cs typeface="Arial"/>
            </a:endParaRPr>
          </a:p>
          <a:p>
            <a:pPr marL="355600">
              <a:lnSpc>
                <a:spcPct val="100000"/>
              </a:lnSpc>
            </a:pPr>
            <a:r>
              <a:rPr sz="2000" b="1" dirty="0">
                <a:latin typeface="Arial"/>
                <a:cs typeface="Arial"/>
              </a:rPr>
              <a:t>comme</a:t>
            </a:r>
            <a:r>
              <a:rPr sz="2000" b="1" spc="-30" dirty="0">
                <a:latin typeface="Arial"/>
                <a:cs typeface="Arial"/>
              </a:rPr>
              <a:t> </a:t>
            </a:r>
            <a:r>
              <a:rPr sz="2000" b="1" dirty="0">
                <a:latin typeface="Arial"/>
                <a:cs typeface="Arial"/>
              </a:rPr>
              <a:t>une</a:t>
            </a:r>
            <a:r>
              <a:rPr sz="2000" b="1" spc="-5" dirty="0">
                <a:latin typeface="Arial"/>
                <a:cs typeface="Arial"/>
              </a:rPr>
              <a:t> </a:t>
            </a:r>
            <a:r>
              <a:rPr sz="2000" b="1" dirty="0">
                <a:latin typeface="Arial"/>
                <a:cs typeface="Arial"/>
              </a:rPr>
              <a:t>classe</a:t>
            </a:r>
            <a:r>
              <a:rPr sz="2000" b="1" spc="-25" dirty="0">
                <a:latin typeface="Arial"/>
                <a:cs typeface="Arial"/>
              </a:rPr>
              <a:t> </a:t>
            </a:r>
            <a:r>
              <a:rPr sz="2000" b="1" i="1" dirty="0">
                <a:latin typeface="Arial"/>
                <a:cs typeface="Arial"/>
              </a:rPr>
              <a:t>cours</a:t>
            </a:r>
            <a:r>
              <a:rPr sz="2000" b="1" i="1" spc="-15" dirty="0">
                <a:latin typeface="Arial"/>
                <a:cs typeface="Arial"/>
              </a:rPr>
              <a:t> </a:t>
            </a:r>
            <a:r>
              <a:rPr sz="2000" b="1" i="1" dirty="0">
                <a:latin typeface="Arial"/>
                <a:cs typeface="Arial"/>
              </a:rPr>
              <a:t>ayant</a:t>
            </a:r>
            <a:r>
              <a:rPr sz="2000" b="1" i="1" spc="-25" dirty="0">
                <a:latin typeface="Arial"/>
                <a:cs typeface="Arial"/>
              </a:rPr>
              <a:t> </a:t>
            </a:r>
            <a:r>
              <a:rPr sz="2000" b="1" i="1" dirty="0">
                <a:latin typeface="Arial"/>
                <a:cs typeface="Arial"/>
              </a:rPr>
              <a:t>deux</a:t>
            </a:r>
            <a:r>
              <a:rPr sz="2000" b="1" i="1" spc="-5" dirty="0">
                <a:latin typeface="Arial"/>
                <a:cs typeface="Arial"/>
              </a:rPr>
              <a:t> </a:t>
            </a:r>
            <a:r>
              <a:rPr sz="2000" b="1" i="1" dirty="0">
                <a:latin typeface="Arial"/>
                <a:cs typeface="Arial"/>
              </a:rPr>
              <a:t>attributs</a:t>
            </a:r>
            <a:r>
              <a:rPr sz="2000" b="1" i="1" spc="-55" dirty="0">
                <a:latin typeface="Arial"/>
                <a:cs typeface="Arial"/>
              </a:rPr>
              <a:t> </a:t>
            </a:r>
            <a:r>
              <a:rPr sz="2000" b="1" i="1" dirty="0">
                <a:latin typeface="Arial"/>
                <a:cs typeface="Arial"/>
              </a:rPr>
              <a:t>:</a:t>
            </a:r>
            <a:r>
              <a:rPr sz="2000" b="1" i="1" spc="-10" dirty="0">
                <a:latin typeface="Arial"/>
                <a:cs typeface="Arial"/>
              </a:rPr>
              <a:t> </a:t>
            </a:r>
            <a:r>
              <a:rPr sz="2000" b="1" i="1" dirty="0">
                <a:latin typeface="Arial"/>
                <a:cs typeface="Arial"/>
              </a:rPr>
              <a:t>début</a:t>
            </a:r>
            <a:r>
              <a:rPr sz="2000" b="1" i="1" spc="-20" dirty="0">
                <a:latin typeface="Arial"/>
                <a:cs typeface="Arial"/>
              </a:rPr>
              <a:t> </a:t>
            </a:r>
            <a:r>
              <a:rPr sz="2000" b="1" i="1" dirty="0">
                <a:latin typeface="Arial"/>
                <a:cs typeface="Arial"/>
              </a:rPr>
              <a:t>et</a:t>
            </a:r>
            <a:r>
              <a:rPr sz="2000" b="1" i="1" spc="-10" dirty="0">
                <a:latin typeface="Arial"/>
                <a:cs typeface="Arial"/>
              </a:rPr>
              <a:t> </a:t>
            </a:r>
            <a:r>
              <a:rPr sz="2000" b="1" i="1" dirty="0">
                <a:latin typeface="Arial"/>
                <a:cs typeface="Arial"/>
              </a:rPr>
              <a:t>fin</a:t>
            </a:r>
            <a:endParaRPr sz="2000">
              <a:latin typeface="Arial"/>
              <a:cs typeface="Arial"/>
            </a:endParaRPr>
          </a:p>
        </p:txBody>
      </p:sp>
      <p:pic>
        <p:nvPicPr>
          <p:cNvPr id="22" name="object 22"/>
          <p:cNvPicPr/>
          <p:nvPr/>
        </p:nvPicPr>
        <p:blipFill>
          <a:blip r:embed="rId12" cstate="print"/>
          <a:stretch>
            <a:fillRect/>
          </a:stretch>
        </p:blipFill>
        <p:spPr>
          <a:xfrm>
            <a:off x="2012950" y="3429000"/>
            <a:ext cx="5643499" cy="29241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67164" y="60452"/>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13</a:t>
            </a:r>
            <a:endParaRPr sz="1200">
              <a:latin typeface="Arial MT"/>
              <a:cs typeface="Arial MT"/>
            </a:endParaRPr>
          </a:p>
        </p:txBody>
      </p:sp>
      <p:grpSp>
        <p:nvGrpSpPr>
          <p:cNvPr id="3" name="object 3"/>
          <p:cNvGrpSpPr/>
          <p:nvPr/>
        </p:nvGrpSpPr>
        <p:grpSpPr>
          <a:xfrm>
            <a:off x="157170" y="265175"/>
            <a:ext cx="6525895" cy="1617980"/>
            <a:chOff x="157170" y="265175"/>
            <a:chExt cx="6525895" cy="1617980"/>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25651" y="265175"/>
              <a:ext cx="5657088" cy="740663"/>
            </a:xfrm>
            <a:prstGeom prst="rect">
              <a:avLst/>
            </a:prstGeom>
          </p:spPr>
        </p:pic>
      </p:grpSp>
      <p:sp>
        <p:nvSpPr>
          <p:cNvPr id="13" name="object 13"/>
          <p:cNvSpPr txBox="1">
            <a:spLocks noGrp="1"/>
          </p:cNvSpPr>
          <p:nvPr>
            <p:ph type="title"/>
          </p:nvPr>
        </p:nvSpPr>
        <p:spPr>
          <a:xfrm>
            <a:off x="1297305" y="383489"/>
            <a:ext cx="5078730" cy="574675"/>
          </a:xfrm>
          <a:prstGeom prst="rect">
            <a:avLst/>
          </a:prstGeom>
        </p:spPr>
        <p:txBody>
          <a:bodyPr vert="horz" wrap="square" lIns="0" tIns="12700" rIns="0" bIns="0" rtlCol="0">
            <a:spAutoFit/>
          </a:bodyPr>
          <a:lstStyle/>
          <a:p>
            <a:pPr marL="12700">
              <a:lnSpc>
                <a:spcPct val="100000"/>
              </a:lnSpc>
              <a:spcBef>
                <a:spcPts val="100"/>
              </a:spcBef>
            </a:pPr>
            <a:r>
              <a:rPr sz="3600" i="1" spc="-5" dirty="0">
                <a:latin typeface="Times New Roman"/>
                <a:cs typeface="Times New Roman"/>
              </a:rPr>
              <a:t>Nommage</a:t>
            </a:r>
            <a:r>
              <a:rPr sz="3600" i="1" spc="-10" dirty="0">
                <a:latin typeface="Times New Roman"/>
                <a:cs typeface="Times New Roman"/>
              </a:rPr>
              <a:t> </a:t>
            </a:r>
            <a:r>
              <a:rPr sz="3600" i="1" spc="-5" dirty="0">
                <a:latin typeface="Times New Roman"/>
                <a:cs typeface="Times New Roman"/>
              </a:rPr>
              <a:t>des associations</a:t>
            </a:r>
            <a:endParaRPr sz="3600">
              <a:latin typeface="Times New Roman"/>
              <a:cs typeface="Times New Roman"/>
            </a:endParaRPr>
          </a:p>
        </p:txBody>
      </p:sp>
      <p:grpSp>
        <p:nvGrpSpPr>
          <p:cNvPr id="14" name="object 14"/>
          <p:cNvGrpSpPr/>
          <p:nvPr/>
        </p:nvGrpSpPr>
        <p:grpSpPr>
          <a:xfrm>
            <a:off x="754380" y="1943100"/>
            <a:ext cx="8924925" cy="1091565"/>
            <a:chOff x="754380" y="1943100"/>
            <a:chExt cx="8924925" cy="1091565"/>
          </a:xfrm>
        </p:grpSpPr>
        <p:pic>
          <p:nvPicPr>
            <p:cNvPr id="15" name="object 15"/>
            <p:cNvPicPr/>
            <p:nvPr/>
          </p:nvPicPr>
          <p:blipFill>
            <a:blip r:embed="rId6" cstate="print"/>
            <a:stretch>
              <a:fillRect/>
            </a:stretch>
          </p:blipFill>
          <p:spPr>
            <a:xfrm>
              <a:off x="754380" y="1943100"/>
              <a:ext cx="429768" cy="420624"/>
            </a:xfrm>
            <a:prstGeom prst="rect">
              <a:avLst/>
            </a:prstGeom>
          </p:spPr>
        </p:pic>
        <p:pic>
          <p:nvPicPr>
            <p:cNvPr id="16" name="object 16"/>
            <p:cNvPicPr/>
            <p:nvPr/>
          </p:nvPicPr>
          <p:blipFill>
            <a:blip r:embed="rId7" cstate="print"/>
            <a:stretch>
              <a:fillRect/>
            </a:stretch>
          </p:blipFill>
          <p:spPr>
            <a:xfrm>
              <a:off x="906780" y="1943100"/>
              <a:ext cx="6685788" cy="420624"/>
            </a:xfrm>
            <a:prstGeom prst="rect">
              <a:avLst/>
            </a:prstGeom>
          </p:spPr>
        </p:pic>
        <p:pic>
          <p:nvPicPr>
            <p:cNvPr id="17" name="object 17"/>
            <p:cNvPicPr/>
            <p:nvPr/>
          </p:nvPicPr>
          <p:blipFill>
            <a:blip r:embed="rId6" cstate="print"/>
            <a:stretch>
              <a:fillRect/>
            </a:stretch>
          </p:blipFill>
          <p:spPr>
            <a:xfrm>
              <a:off x="754380" y="2308859"/>
              <a:ext cx="429768" cy="420624"/>
            </a:xfrm>
            <a:prstGeom prst="rect">
              <a:avLst/>
            </a:prstGeom>
          </p:spPr>
        </p:pic>
        <p:pic>
          <p:nvPicPr>
            <p:cNvPr id="18" name="object 18"/>
            <p:cNvPicPr/>
            <p:nvPr/>
          </p:nvPicPr>
          <p:blipFill>
            <a:blip r:embed="rId8" cstate="print"/>
            <a:stretch>
              <a:fillRect/>
            </a:stretch>
          </p:blipFill>
          <p:spPr>
            <a:xfrm>
              <a:off x="906780" y="2308859"/>
              <a:ext cx="8772144" cy="420624"/>
            </a:xfrm>
            <a:prstGeom prst="rect">
              <a:avLst/>
            </a:prstGeom>
          </p:spPr>
        </p:pic>
        <p:pic>
          <p:nvPicPr>
            <p:cNvPr id="19" name="object 19"/>
            <p:cNvPicPr/>
            <p:nvPr/>
          </p:nvPicPr>
          <p:blipFill>
            <a:blip r:embed="rId9" cstate="print"/>
            <a:stretch>
              <a:fillRect/>
            </a:stretch>
          </p:blipFill>
          <p:spPr>
            <a:xfrm>
              <a:off x="1097280" y="2613659"/>
              <a:ext cx="1795272" cy="420624"/>
            </a:xfrm>
            <a:prstGeom prst="rect">
              <a:avLst/>
            </a:prstGeom>
          </p:spPr>
        </p:pic>
      </p:grpSp>
      <p:sp>
        <p:nvSpPr>
          <p:cNvPr id="20" name="object 20"/>
          <p:cNvSpPr txBox="1"/>
          <p:nvPr/>
        </p:nvSpPr>
        <p:spPr>
          <a:xfrm>
            <a:off x="902004" y="1945483"/>
            <a:ext cx="8536940" cy="1062355"/>
          </a:xfrm>
          <a:prstGeom prst="rect">
            <a:avLst/>
          </a:prstGeom>
        </p:spPr>
        <p:txBody>
          <a:bodyPr vert="horz" wrap="square" lIns="0" tIns="73025" rIns="0" bIns="0" rtlCol="0">
            <a:spAutoFit/>
          </a:bodyPr>
          <a:lstStyle/>
          <a:p>
            <a:pPr marL="165100" indent="-152400">
              <a:lnSpc>
                <a:spcPct val="100000"/>
              </a:lnSpc>
              <a:spcBef>
                <a:spcPts val="575"/>
              </a:spcBef>
              <a:buChar char="-"/>
              <a:tabLst>
                <a:tab pos="165100" algn="l"/>
              </a:tabLst>
            </a:pPr>
            <a:r>
              <a:rPr sz="2000" b="1" spc="-5" dirty="0">
                <a:latin typeface="Arial"/>
                <a:cs typeface="Arial"/>
              </a:rPr>
              <a:t>Nom</a:t>
            </a:r>
            <a:r>
              <a:rPr sz="2000" b="1" spc="5" dirty="0">
                <a:latin typeface="Arial"/>
                <a:cs typeface="Arial"/>
              </a:rPr>
              <a:t> </a:t>
            </a:r>
            <a:r>
              <a:rPr sz="2000" b="1" spc="-5" dirty="0">
                <a:latin typeface="Arial"/>
                <a:cs typeface="Arial"/>
              </a:rPr>
              <a:t>de</a:t>
            </a:r>
            <a:r>
              <a:rPr sz="2000" b="1" spc="-20" dirty="0">
                <a:latin typeface="Arial"/>
                <a:cs typeface="Arial"/>
              </a:rPr>
              <a:t> </a:t>
            </a:r>
            <a:r>
              <a:rPr sz="2000" b="1" spc="-5" dirty="0">
                <a:latin typeface="Arial"/>
                <a:cs typeface="Arial"/>
              </a:rPr>
              <a:t>l’association</a:t>
            </a:r>
            <a:r>
              <a:rPr sz="2000" b="1" spc="-30" dirty="0">
                <a:latin typeface="Arial"/>
                <a:cs typeface="Arial"/>
              </a:rPr>
              <a:t> </a:t>
            </a:r>
            <a:r>
              <a:rPr sz="2000" b="1" spc="-5" dirty="0">
                <a:latin typeface="Arial"/>
                <a:cs typeface="Arial"/>
              </a:rPr>
              <a:t>en</a:t>
            </a:r>
            <a:r>
              <a:rPr sz="2000" b="1" spc="-15" dirty="0">
                <a:latin typeface="Arial"/>
                <a:cs typeface="Arial"/>
              </a:rPr>
              <a:t> </a:t>
            </a:r>
            <a:r>
              <a:rPr sz="2000" b="1" dirty="0">
                <a:latin typeface="Arial"/>
                <a:cs typeface="Arial"/>
              </a:rPr>
              <a:t>italique</a:t>
            </a:r>
            <a:r>
              <a:rPr sz="2000" b="1" spc="-25" dirty="0">
                <a:latin typeface="Arial"/>
                <a:cs typeface="Arial"/>
              </a:rPr>
              <a:t> </a:t>
            </a:r>
            <a:r>
              <a:rPr sz="2000" b="1" spc="-5" dirty="0">
                <a:latin typeface="Arial"/>
                <a:cs typeface="Arial"/>
              </a:rPr>
              <a:t>au</a:t>
            </a:r>
            <a:r>
              <a:rPr sz="2000" b="1" spc="5" dirty="0">
                <a:latin typeface="Arial"/>
                <a:cs typeface="Arial"/>
              </a:rPr>
              <a:t> </a:t>
            </a:r>
            <a:r>
              <a:rPr sz="2000" b="1" spc="-5" dirty="0">
                <a:latin typeface="Arial"/>
                <a:cs typeface="Arial"/>
              </a:rPr>
              <a:t>milieu</a:t>
            </a:r>
            <a:r>
              <a:rPr sz="2000" b="1" spc="-15" dirty="0">
                <a:latin typeface="Arial"/>
                <a:cs typeface="Arial"/>
              </a:rPr>
              <a:t> </a:t>
            </a:r>
            <a:r>
              <a:rPr sz="2000" b="1" dirty="0">
                <a:latin typeface="Arial"/>
                <a:cs typeface="Arial"/>
              </a:rPr>
              <a:t>de</a:t>
            </a:r>
            <a:r>
              <a:rPr sz="2000" b="1" spc="5" dirty="0">
                <a:latin typeface="Arial"/>
                <a:cs typeface="Arial"/>
              </a:rPr>
              <a:t> </a:t>
            </a:r>
            <a:r>
              <a:rPr sz="2000" b="1" spc="-5" dirty="0">
                <a:latin typeface="Arial"/>
                <a:cs typeface="Arial"/>
              </a:rPr>
              <a:t>la</a:t>
            </a:r>
            <a:r>
              <a:rPr sz="2000" b="1" spc="-15" dirty="0">
                <a:latin typeface="Arial"/>
                <a:cs typeface="Arial"/>
              </a:rPr>
              <a:t> </a:t>
            </a:r>
            <a:r>
              <a:rPr sz="2000" b="1" spc="-5" dirty="0">
                <a:latin typeface="Arial"/>
                <a:cs typeface="Arial"/>
              </a:rPr>
              <a:t>ligne</a:t>
            </a:r>
            <a:endParaRPr sz="2000">
              <a:latin typeface="Arial"/>
              <a:cs typeface="Arial"/>
            </a:endParaRPr>
          </a:p>
          <a:p>
            <a:pPr marL="165100" indent="-152400">
              <a:lnSpc>
                <a:spcPct val="100000"/>
              </a:lnSpc>
              <a:spcBef>
                <a:spcPts val="484"/>
              </a:spcBef>
              <a:buChar char="-"/>
              <a:tabLst>
                <a:tab pos="165100" algn="l"/>
              </a:tabLst>
            </a:pPr>
            <a:r>
              <a:rPr sz="2000" b="1" dirty="0">
                <a:latin typeface="Arial"/>
                <a:cs typeface="Arial"/>
              </a:rPr>
              <a:t>On</a:t>
            </a:r>
            <a:r>
              <a:rPr sz="2000" b="1" spc="-15" dirty="0">
                <a:latin typeface="Arial"/>
                <a:cs typeface="Arial"/>
              </a:rPr>
              <a:t> </a:t>
            </a:r>
            <a:r>
              <a:rPr sz="2000" b="1" dirty="0">
                <a:latin typeface="Arial"/>
                <a:cs typeface="Arial"/>
              </a:rPr>
              <a:t>note</a:t>
            </a:r>
            <a:r>
              <a:rPr sz="2000" b="1" spc="-15" dirty="0">
                <a:latin typeface="Arial"/>
                <a:cs typeface="Arial"/>
              </a:rPr>
              <a:t> </a:t>
            </a:r>
            <a:r>
              <a:rPr sz="2000" b="1" dirty="0">
                <a:latin typeface="Arial"/>
                <a:cs typeface="Arial"/>
              </a:rPr>
              <a:t>en</a:t>
            </a:r>
            <a:r>
              <a:rPr sz="2000" b="1" spc="-5" dirty="0">
                <a:latin typeface="Arial"/>
                <a:cs typeface="Arial"/>
              </a:rPr>
              <a:t> </a:t>
            </a:r>
            <a:r>
              <a:rPr sz="2000" b="1" dirty="0">
                <a:latin typeface="Arial"/>
                <a:cs typeface="Arial"/>
              </a:rPr>
              <a:t>général</a:t>
            </a:r>
            <a:r>
              <a:rPr sz="2000" b="1" spc="-35" dirty="0">
                <a:latin typeface="Arial"/>
                <a:cs typeface="Arial"/>
              </a:rPr>
              <a:t> </a:t>
            </a:r>
            <a:r>
              <a:rPr sz="2000" b="1" dirty="0">
                <a:latin typeface="Arial"/>
                <a:cs typeface="Arial"/>
              </a:rPr>
              <a:t>les</a:t>
            </a:r>
            <a:r>
              <a:rPr sz="2000" b="1" spc="-15" dirty="0">
                <a:latin typeface="Arial"/>
                <a:cs typeface="Arial"/>
              </a:rPr>
              <a:t> </a:t>
            </a:r>
            <a:r>
              <a:rPr sz="2000" b="1" dirty="0">
                <a:latin typeface="Arial"/>
                <a:cs typeface="Arial"/>
              </a:rPr>
              <a:t>association</a:t>
            </a:r>
            <a:r>
              <a:rPr sz="2000" b="1" spc="-25" dirty="0">
                <a:latin typeface="Arial"/>
                <a:cs typeface="Arial"/>
              </a:rPr>
              <a:t> </a:t>
            </a:r>
            <a:r>
              <a:rPr sz="2000" b="1" dirty="0">
                <a:latin typeface="Arial"/>
                <a:cs typeface="Arial"/>
              </a:rPr>
              <a:t>par</a:t>
            </a:r>
            <a:r>
              <a:rPr sz="2000" b="1" spc="-15" dirty="0">
                <a:latin typeface="Arial"/>
                <a:cs typeface="Arial"/>
              </a:rPr>
              <a:t> </a:t>
            </a:r>
            <a:r>
              <a:rPr sz="2000" b="1" dirty="0">
                <a:latin typeface="Arial"/>
                <a:cs typeface="Arial"/>
              </a:rPr>
              <a:t>une</a:t>
            </a:r>
            <a:r>
              <a:rPr sz="2000" b="1" spc="-5" dirty="0">
                <a:latin typeface="Arial"/>
                <a:cs typeface="Arial"/>
              </a:rPr>
              <a:t> </a:t>
            </a:r>
            <a:r>
              <a:rPr sz="2000" b="1" dirty="0">
                <a:latin typeface="Arial"/>
                <a:cs typeface="Arial"/>
              </a:rPr>
              <a:t>forme</a:t>
            </a:r>
            <a:r>
              <a:rPr sz="2000" b="1" spc="-25" dirty="0">
                <a:latin typeface="Arial"/>
                <a:cs typeface="Arial"/>
              </a:rPr>
              <a:t> </a:t>
            </a:r>
            <a:r>
              <a:rPr sz="2000" b="1" spc="-5" dirty="0">
                <a:latin typeface="Arial"/>
                <a:cs typeface="Arial"/>
              </a:rPr>
              <a:t>verbale, </a:t>
            </a:r>
            <a:r>
              <a:rPr sz="2000" b="1" dirty="0">
                <a:latin typeface="Arial"/>
                <a:cs typeface="Arial"/>
              </a:rPr>
              <a:t>soit</a:t>
            </a:r>
            <a:r>
              <a:rPr sz="2000" b="1" spc="-5" dirty="0">
                <a:latin typeface="Arial"/>
                <a:cs typeface="Arial"/>
              </a:rPr>
              <a:t> active,</a:t>
            </a:r>
            <a:endParaRPr sz="2000">
              <a:latin typeface="Arial"/>
              <a:cs typeface="Arial"/>
            </a:endParaRPr>
          </a:p>
          <a:p>
            <a:pPr marL="355600">
              <a:lnSpc>
                <a:spcPct val="100000"/>
              </a:lnSpc>
            </a:pPr>
            <a:r>
              <a:rPr sz="2000" b="1" dirty="0">
                <a:latin typeface="Arial"/>
                <a:cs typeface="Arial"/>
              </a:rPr>
              <a:t>soit</a:t>
            </a:r>
            <a:r>
              <a:rPr sz="2000" b="1" spc="-65" dirty="0">
                <a:latin typeface="Arial"/>
                <a:cs typeface="Arial"/>
              </a:rPr>
              <a:t> </a:t>
            </a:r>
            <a:r>
              <a:rPr sz="2000" b="1" spc="-5" dirty="0">
                <a:latin typeface="Arial"/>
                <a:cs typeface="Arial"/>
              </a:rPr>
              <a:t>passive</a:t>
            </a:r>
            <a:endParaRPr sz="2000">
              <a:latin typeface="Arial"/>
              <a:cs typeface="Arial"/>
            </a:endParaRPr>
          </a:p>
        </p:txBody>
      </p:sp>
      <p:pic>
        <p:nvPicPr>
          <p:cNvPr id="21" name="object 21"/>
          <p:cNvPicPr/>
          <p:nvPr/>
        </p:nvPicPr>
        <p:blipFill>
          <a:blip r:embed="rId10" cstate="print"/>
          <a:stretch>
            <a:fillRect/>
          </a:stretch>
        </p:blipFill>
        <p:spPr>
          <a:xfrm>
            <a:off x="2089150" y="3571875"/>
            <a:ext cx="5810250" cy="28098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67164" y="60452"/>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14</a:t>
            </a:r>
            <a:endParaRPr sz="1200">
              <a:latin typeface="Arial MT"/>
              <a:cs typeface="Arial MT"/>
            </a:endParaRPr>
          </a:p>
        </p:txBody>
      </p:sp>
      <p:grpSp>
        <p:nvGrpSpPr>
          <p:cNvPr id="3" name="object 3"/>
          <p:cNvGrpSpPr/>
          <p:nvPr/>
        </p:nvGrpSpPr>
        <p:grpSpPr>
          <a:xfrm>
            <a:off x="157170" y="265175"/>
            <a:ext cx="5154295" cy="1617980"/>
            <a:chOff x="157170" y="265175"/>
            <a:chExt cx="5154295" cy="1617980"/>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25651" y="265175"/>
              <a:ext cx="4285488" cy="740663"/>
            </a:xfrm>
            <a:prstGeom prst="rect">
              <a:avLst/>
            </a:prstGeom>
          </p:spPr>
        </p:pic>
      </p:grpSp>
      <p:sp>
        <p:nvSpPr>
          <p:cNvPr id="13" name="object 13"/>
          <p:cNvSpPr txBox="1">
            <a:spLocks noGrp="1"/>
          </p:cNvSpPr>
          <p:nvPr>
            <p:ph type="title"/>
          </p:nvPr>
        </p:nvSpPr>
        <p:spPr>
          <a:xfrm>
            <a:off x="1297305" y="383489"/>
            <a:ext cx="3707765" cy="574675"/>
          </a:xfrm>
          <a:prstGeom prst="rect">
            <a:avLst/>
          </a:prstGeom>
        </p:spPr>
        <p:txBody>
          <a:bodyPr vert="horz" wrap="square" lIns="0" tIns="12700" rIns="0" bIns="0" rtlCol="0">
            <a:spAutoFit/>
          </a:bodyPr>
          <a:lstStyle/>
          <a:p>
            <a:pPr marL="12700">
              <a:lnSpc>
                <a:spcPct val="100000"/>
              </a:lnSpc>
              <a:spcBef>
                <a:spcPts val="100"/>
              </a:spcBef>
            </a:pPr>
            <a:r>
              <a:rPr sz="3600" i="1" spc="-5" dirty="0">
                <a:latin typeface="Times New Roman"/>
                <a:cs typeface="Times New Roman"/>
              </a:rPr>
              <a:t>Nommage</a:t>
            </a:r>
            <a:r>
              <a:rPr sz="3600" i="1" spc="-35" dirty="0">
                <a:latin typeface="Times New Roman"/>
                <a:cs typeface="Times New Roman"/>
              </a:rPr>
              <a:t> </a:t>
            </a:r>
            <a:r>
              <a:rPr sz="3600" i="1" spc="-5" dirty="0">
                <a:latin typeface="Times New Roman"/>
                <a:cs typeface="Times New Roman"/>
              </a:rPr>
              <a:t>des</a:t>
            </a:r>
            <a:r>
              <a:rPr sz="3600" i="1" spc="-30" dirty="0">
                <a:latin typeface="Times New Roman"/>
                <a:cs typeface="Times New Roman"/>
              </a:rPr>
              <a:t> </a:t>
            </a:r>
            <a:r>
              <a:rPr sz="3600" i="1" dirty="0">
                <a:latin typeface="Times New Roman"/>
                <a:cs typeface="Times New Roman"/>
              </a:rPr>
              <a:t>rôles</a:t>
            </a:r>
            <a:endParaRPr sz="3600">
              <a:latin typeface="Times New Roman"/>
              <a:cs typeface="Times New Roman"/>
            </a:endParaRPr>
          </a:p>
        </p:txBody>
      </p:sp>
      <p:grpSp>
        <p:nvGrpSpPr>
          <p:cNvPr id="14" name="object 14"/>
          <p:cNvGrpSpPr/>
          <p:nvPr/>
        </p:nvGrpSpPr>
        <p:grpSpPr>
          <a:xfrm>
            <a:off x="969263" y="1943100"/>
            <a:ext cx="7362825" cy="1152525"/>
            <a:chOff x="969263" y="1943100"/>
            <a:chExt cx="7362825" cy="1152525"/>
          </a:xfrm>
        </p:grpSpPr>
        <p:pic>
          <p:nvPicPr>
            <p:cNvPr id="15" name="object 15"/>
            <p:cNvPicPr/>
            <p:nvPr/>
          </p:nvPicPr>
          <p:blipFill>
            <a:blip r:embed="rId6" cstate="print"/>
            <a:stretch>
              <a:fillRect/>
            </a:stretch>
          </p:blipFill>
          <p:spPr>
            <a:xfrm>
              <a:off x="969263" y="1943100"/>
              <a:ext cx="429768" cy="420624"/>
            </a:xfrm>
            <a:prstGeom prst="rect">
              <a:avLst/>
            </a:prstGeom>
          </p:spPr>
        </p:pic>
        <p:pic>
          <p:nvPicPr>
            <p:cNvPr id="16" name="object 16"/>
            <p:cNvPicPr/>
            <p:nvPr/>
          </p:nvPicPr>
          <p:blipFill>
            <a:blip r:embed="rId7" cstate="print"/>
            <a:stretch>
              <a:fillRect/>
            </a:stretch>
          </p:blipFill>
          <p:spPr>
            <a:xfrm>
              <a:off x="1121663" y="1943100"/>
              <a:ext cx="5396484" cy="420624"/>
            </a:xfrm>
            <a:prstGeom prst="rect">
              <a:avLst/>
            </a:prstGeom>
          </p:spPr>
        </p:pic>
        <p:pic>
          <p:nvPicPr>
            <p:cNvPr id="17" name="object 17"/>
            <p:cNvPicPr/>
            <p:nvPr/>
          </p:nvPicPr>
          <p:blipFill>
            <a:blip r:embed="rId6" cstate="print"/>
            <a:stretch>
              <a:fillRect/>
            </a:stretch>
          </p:blipFill>
          <p:spPr>
            <a:xfrm>
              <a:off x="969263" y="2308859"/>
              <a:ext cx="429768" cy="420624"/>
            </a:xfrm>
            <a:prstGeom prst="rect">
              <a:avLst/>
            </a:prstGeom>
          </p:spPr>
        </p:pic>
        <p:pic>
          <p:nvPicPr>
            <p:cNvPr id="18" name="object 18"/>
            <p:cNvPicPr/>
            <p:nvPr/>
          </p:nvPicPr>
          <p:blipFill>
            <a:blip r:embed="rId8" cstate="print"/>
            <a:stretch>
              <a:fillRect/>
            </a:stretch>
          </p:blipFill>
          <p:spPr>
            <a:xfrm>
              <a:off x="1121663" y="2308859"/>
              <a:ext cx="7210044" cy="420624"/>
            </a:xfrm>
            <a:prstGeom prst="rect">
              <a:avLst/>
            </a:prstGeom>
          </p:spPr>
        </p:pic>
        <p:pic>
          <p:nvPicPr>
            <p:cNvPr id="19" name="object 19"/>
            <p:cNvPicPr/>
            <p:nvPr/>
          </p:nvPicPr>
          <p:blipFill>
            <a:blip r:embed="rId9" cstate="print"/>
            <a:stretch>
              <a:fillRect/>
            </a:stretch>
          </p:blipFill>
          <p:spPr>
            <a:xfrm>
              <a:off x="969263" y="2674619"/>
              <a:ext cx="1784604" cy="420624"/>
            </a:xfrm>
            <a:prstGeom prst="rect">
              <a:avLst/>
            </a:prstGeom>
          </p:spPr>
        </p:pic>
      </p:grpSp>
      <p:sp>
        <p:nvSpPr>
          <p:cNvPr id="20" name="object 20"/>
          <p:cNvSpPr txBox="1"/>
          <p:nvPr/>
        </p:nvSpPr>
        <p:spPr>
          <a:xfrm>
            <a:off x="1116279" y="1945483"/>
            <a:ext cx="7042784" cy="1123315"/>
          </a:xfrm>
          <a:prstGeom prst="rect">
            <a:avLst/>
          </a:prstGeom>
        </p:spPr>
        <p:txBody>
          <a:bodyPr vert="horz" wrap="square" lIns="0" tIns="73025" rIns="0" bIns="0" rtlCol="0">
            <a:spAutoFit/>
          </a:bodyPr>
          <a:lstStyle/>
          <a:p>
            <a:pPr marL="165100" indent="-153035">
              <a:lnSpc>
                <a:spcPct val="100000"/>
              </a:lnSpc>
              <a:spcBef>
                <a:spcPts val="575"/>
              </a:spcBef>
              <a:buChar char="-"/>
              <a:tabLst>
                <a:tab pos="165735" algn="l"/>
              </a:tabLst>
            </a:pPr>
            <a:r>
              <a:rPr sz="2000" b="1" dirty="0">
                <a:latin typeface="Arial"/>
                <a:cs typeface="Arial"/>
              </a:rPr>
              <a:t>Toute</a:t>
            </a:r>
            <a:r>
              <a:rPr sz="2000" b="1" spc="-20" dirty="0">
                <a:latin typeface="Arial"/>
                <a:cs typeface="Arial"/>
              </a:rPr>
              <a:t> </a:t>
            </a:r>
            <a:r>
              <a:rPr sz="2000" b="1" dirty="0">
                <a:latin typeface="Arial"/>
                <a:cs typeface="Arial"/>
              </a:rPr>
              <a:t>association</a:t>
            </a:r>
            <a:r>
              <a:rPr sz="2000" b="1" spc="-40" dirty="0">
                <a:latin typeface="Arial"/>
                <a:cs typeface="Arial"/>
              </a:rPr>
              <a:t> </a:t>
            </a:r>
            <a:r>
              <a:rPr sz="2000" b="1" dirty="0">
                <a:latin typeface="Arial"/>
                <a:cs typeface="Arial"/>
              </a:rPr>
              <a:t>binaire</a:t>
            </a:r>
            <a:r>
              <a:rPr sz="2000" b="1" spc="-30" dirty="0">
                <a:latin typeface="Arial"/>
                <a:cs typeface="Arial"/>
              </a:rPr>
              <a:t> </a:t>
            </a:r>
            <a:r>
              <a:rPr sz="2000" b="1" dirty="0">
                <a:latin typeface="Arial"/>
                <a:cs typeface="Arial"/>
              </a:rPr>
              <a:t>possède</a:t>
            </a:r>
            <a:r>
              <a:rPr sz="2000" b="1" spc="-20" dirty="0">
                <a:latin typeface="Arial"/>
                <a:cs typeface="Arial"/>
              </a:rPr>
              <a:t> </a:t>
            </a:r>
            <a:r>
              <a:rPr sz="2000" b="1" dirty="0">
                <a:latin typeface="Arial"/>
                <a:cs typeface="Arial"/>
              </a:rPr>
              <a:t>2</a:t>
            </a:r>
            <a:r>
              <a:rPr sz="2000" b="1" spc="-5" dirty="0">
                <a:latin typeface="Arial"/>
                <a:cs typeface="Arial"/>
              </a:rPr>
              <a:t> rôles</a:t>
            </a:r>
            <a:endParaRPr sz="2000">
              <a:latin typeface="Arial"/>
              <a:cs typeface="Arial"/>
            </a:endParaRPr>
          </a:p>
          <a:p>
            <a:pPr marL="165100" indent="-153035">
              <a:lnSpc>
                <a:spcPct val="100000"/>
              </a:lnSpc>
              <a:spcBef>
                <a:spcPts val="484"/>
              </a:spcBef>
              <a:buChar char="-"/>
              <a:tabLst>
                <a:tab pos="165735" algn="l"/>
              </a:tabLst>
            </a:pPr>
            <a:r>
              <a:rPr sz="2000" b="1" dirty="0">
                <a:latin typeface="Arial"/>
                <a:cs typeface="Arial"/>
              </a:rPr>
              <a:t>un</a:t>
            </a:r>
            <a:r>
              <a:rPr sz="2000" b="1" spc="-10" dirty="0">
                <a:latin typeface="Arial"/>
                <a:cs typeface="Arial"/>
              </a:rPr>
              <a:t> </a:t>
            </a:r>
            <a:r>
              <a:rPr sz="2000" b="1" dirty="0">
                <a:latin typeface="Arial"/>
                <a:cs typeface="Arial"/>
              </a:rPr>
              <a:t>rôle</a:t>
            </a:r>
            <a:r>
              <a:rPr sz="2000" b="1" spc="-20" dirty="0">
                <a:latin typeface="Arial"/>
                <a:cs typeface="Arial"/>
              </a:rPr>
              <a:t> </a:t>
            </a:r>
            <a:r>
              <a:rPr sz="2000" b="1" dirty="0">
                <a:latin typeface="Arial"/>
                <a:cs typeface="Arial"/>
              </a:rPr>
              <a:t>définit</a:t>
            </a:r>
            <a:r>
              <a:rPr sz="2000" b="1" spc="-25" dirty="0">
                <a:latin typeface="Arial"/>
                <a:cs typeface="Arial"/>
              </a:rPr>
              <a:t> </a:t>
            </a:r>
            <a:r>
              <a:rPr sz="2000" b="1" dirty="0">
                <a:latin typeface="Arial"/>
                <a:cs typeface="Arial"/>
              </a:rPr>
              <a:t>la</a:t>
            </a:r>
            <a:r>
              <a:rPr sz="2000" b="1" spc="-25" dirty="0">
                <a:latin typeface="Arial"/>
                <a:cs typeface="Arial"/>
              </a:rPr>
              <a:t> </a:t>
            </a:r>
            <a:r>
              <a:rPr sz="2000" b="1" dirty="0">
                <a:latin typeface="Arial"/>
                <a:cs typeface="Arial"/>
              </a:rPr>
              <a:t>manière</a:t>
            </a:r>
            <a:r>
              <a:rPr sz="2000" b="1" spc="-15" dirty="0">
                <a:latin typeface="Arial"/>
                <a:cs typeface="Arial"/>
              </a:rPr>
              <a:t> </a:t>
            </a:r>
            <a:r>
              <a:rPr sz="2000" b="1" dirty="0">
                <a:latin typeface="Arial"/>
                <a:cs typeface="Arial"/>
              </a:rPr>
              <a:t>dont</a:t>
            </a:r>
            <a:r>
              <a:rPr sz="2000" b="1" spc="-20" dirty="0">
                <a:latin typeface="Arial"/>
                <a:cs typeface="Arial"/>
              </a:rPr>
              <a:t> </a:t>
            </a:r>
            <a:r>
              <a:rPr sz="2000" b="1" dirty="0">
                <a:latin typeface="Arial"/>
                <a:cs typeface="Arial"/>
              </a:rPr>
              <a:t>une</a:t>
            </a:r>
            <a:r>
              <a:rPr sz="2000" b="1" spc="-10" dirty="0">
                <a:latin typeface="Arial"/>
                <a:cs typeface="Arial"/>
              </a:rPr>
              <a:t> </a:t>
            </a:r>
            <a:r>
              <a:rPr sz="2000" b="1" dirty="0">
                <a:latin typeface="Arial"/>
                <a:cs typeface="Arial"/>
              </a:rPr>
              <a:t>classe</a:t>
            </a:r>
            <a:r>
              <a:rPr sz="2000" b="1" spc="-35" dirty="0">
                <a:latin typeface="Arial"/>
                <a:cs typeface="Arial"/>
              </a:rPr>
              <a:t> </a:t>
            </a:r>
            <a:r>
              <a:rPr sz="2000" b="1" spc="-5" dirty="0">
                <a:latin typeface="Arial"/>
                <a:cs typeface="Arial"/>
              </a:rPr>
              <a:t>intervient</a:t>
            </a:r>
            <a:r>
              <a:rPr sz="2000" b="1" spc="-10" dirty="0">
                <a:latin typeface="Arial"/>
                <a:cs typeface="Arial"/>
              </a:rPr>
              <a:t> </a:t>
            </a:r>
            <a:r>
              <a:rPr sz="2000" b="1" dirty="0">
                <a:latin typeface="Arial"/>
                <a:cs typeface="Arial"/>
              </a:rPr>
              <a:t>dans</a:t>
            </a:r>
            <a:endParaRPr sz="2000">
              <a:latin typeface="Arial"/>
              <a:cs typeface="Arial"/>
            </a:endParaRPr>
          </a:p>
          <a:p>
            <a:pPr marL="12700">
              <a:lnSpc>
                <a:spcPct val="100000"/>
              </a:lnSpc>
              <a:spcBef>
                <a:spcPts val="480"/>
              </a:spcBef>
            </a:pPr>
            <a:r>
              <a:rPr sz="2000" b="1" dirty="0">
                <a:latin typeface="Arial"/>
                <a:cs typeface="Arial"/>
              </a:rPr>
              <a:t>une</a:t>
            </a:r>
            <a:r>
              <a:rPr sz="2000" b="1" spc="-55" dirty="0">
                <a:latin typeface="Arial"/>
                <a:cs typeface="Arial"/>
              </a:rPr>
              <a:t> </a:t>
            </a:r>
            <a:r>
              <a:rPr sz="2000" b="1" dirty="0">
                <a:latin typeface="Arial"/>
                <a:cs typeface="Arial"/>
              </a:rPr>
              <a:t>relation</a:t>
            </a:r>
            <a:endParaRPr sz="2000">
              <a:latin typeface="Arial"/>
              <a:cs typeface="Arial"/>
            </a:endParaRPr>
          </a:p>
        </p:txBody>
      </p:sp>
      <p:pic>
        <p:nvPicPr>
          <p:cNvPr id="21" name="object 21"/>
          <p:cNvPicPr/>
          <p:nvPr/>
        </p:nvPicPr>
        <p:blipFill>
          <a:blip r:embed="rId10" cstate="print"/>
          <a:stretch>
            <a:fillRect/>
          </a:stretch>
        </p:blipFill>
        <p:spPr>
          <a:xfrm>
            <a:off x="1363725" y="4149852"/>
            <a:ext cx="6272149" cy="137629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67164" y="60452"/>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15</a:t>
            </a:r>
            <a:endParaRPr sz="1200">
              <a:latin typeface="Arial MT"/>
              <a:cs typeface="Arial MT"/>
            </a:endParaRPr>
          </a:p>
        </p:txBody>
      </p:sp>
      <p:grpSp>
        <p:nvGrpSpPr>
          <p:cNvPr id="3" name="object 3"/>
          <p:cNvGrpSpPr/>
          <p:nvPr/>
        </p:nvGrpSpPr>
        <p:grpSpPr>
          <a:xfrm>
            <a:off x="157170" y="265175"/>
            <a:ext cx="5154295" cy="1617980"/>
            <a:chOff x="157170" y="265175"/>
            <a:chExt cx="5154295" cy="1617980"/>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25651" y="265175"/>
              <a:ext cx="4285488" cy="740663"/>
            </a:xfrm>
            <a:prstGeom prst="rect">
              <a:avLst/>
            </a:prstGeom>
          </p:spPr>
        </p:pic>
      </p:grpSp>
      <p:sp>
        <p:nvSpPr>
          <p:cNvPr id="13" name="object 13"/>
          <p:cNvSpPr txBox="1">
            <a:spLocks noGrp="1"/>
          </p:cNvSpPr>
          <p:nvPr>
            <p:ph type="title"/>
          </p:nvPr>
        </p:nvSpPr>
        <p:spPr>
          <a:xfrm>
            <a:off x="1297305" y="383489"/>
            <a:ext cx="3707765" cy="574675"/>
          </a:xfrm>
          <a:prstGeom prst="rect">
            <a:avLst/>
          </a:prstGeom>
        </p:spPr>
        <p:txBody>
          <a:bodyPr vert="horz" wrap="square" lIns="0" tIns="12700" rIns="0" bIns="0" rtlCol="0">
            <a:spAutoFit/>
          </a:bodyPr>
          <a:lstStyle/>
          <a:p>
            <a:pPr marL="12700">
              <a:lnSpc>
                <a:spcPct val="100000"/>
              </a:lnSpc>
              <a:spcBef>
                <a:spcPts val="100"/>
              </a:spcBef>
            </a:pPr>
            <a:r>
              <a:rPr sz="3600" i="1" spc="-5" dirty="0">
                <a:latin typeface="Times New Roman"/>
                <a:cs typeface="Times New Roman"/>
              </a:rPr>
              <a:t>Nommage</a:t>
            </a:r>
            <a:r>
              <a:rPr sz="3600" i="1" spc="-35" dirty="0">
                <a:latin typeface="Times New Roman"/>
                <a:cs typeface="Times New Roman"/>
              </a:rPr>
              <a:t> </a:t>
            </a:r>
            <a:r>
              <a:rPr sz="3600" i="1" spc="-5" dirty="0">
                <a:latin typeface="Times New Roman"/>
                <a:cs typeface="Times New Roman"/>
              </a:rPr>
              <a:t>des</a:t>
            </a:r>
            <a:r>
              <a:rPr sz="3600" i="1" spc="-30" dirty="0">
                <a:latin typeface="Times New Roman"/>
                <a:cs typeface="Times New Roman"/>
              </a:rPr>
              <a:t> </a:t>
            </a:r>
            <a:r>
              <a:rPr sz="3600" i="1" dirty="0">
                <a:latin typeface="Times New Roman"/>
                <a:cs typeface="Times New Roman"/>
              </a:rPr>
              <a:t>rôles</a:t>
            </a:r>
            <a:endParaRPr sz="3600">
              <a:latin typeface="Times New Roman"/>
              <a:cs typeface="Times New Roman"/>
            </a:endParaRPr>
          </a:p>
        </p:txBody>
      </p:sp>
      <p:grpSp>
        <p:nvGrpSpPr>
          <p:cNvPr id="14" name="object 14"/>
          <p:cNvGrpSpPr/>
          <p:nvPr/>
        </p:nvGrpSpPr>
        <p:grpSpPr>
          <a:xfrm>
            <a:off x="826008" y="1519427"/>
            <a:ext cx="8345805" cy="786765"/>
            <a:chOff x="826008" y="1519427"/>
            <a:chExt cx="8345805" cy="786765"/>
          </a:xfrm>
        </p:grpSpPr>
        <p:pic>
          <p:nvPicPr>
            <p:cNvPr id="15" name="object 15"/>
            <p:cNvPicPr/>
            <p:nvPr/>
          </p:nvPicPr>
          <p:blipFill>
            <a:blip r:embed="rId6" cstate="print"/>
            <a:stretch>
              <a:fillRect/>
            </a:stretch>
          </p:blipFill>
          <p:spPr>
            <a:xfrm>
              <a:off x="826008" y="1519427"/>
              <a:ext cx="429768" cy="420624"/>
            </a:xfrm>
            <a:prstGeom prst="rect">
              <a:avLst/>
            </a:prstGeom>
          </p:spPr>
        </p:pic>
        <p:pic>
          <p:nvPicPr>
            <p:cNvPr id="16" name="object 16"/>
            <p:cNvPicPr/>
            <p:nvPr/>
          </p:nvPicPr>
          <p:blipFill>
            <a:blip r:embed="rId7" cstate="print"/>
            <a:stretch>
              <a:fillRect/>
            </a:stretch>
          </p:blipFill>
          <p:spPr>
            <a:xfrm>
              <a:off x="978408" y="1519427"/>
              <a:ext cx="7522464" cy="420624"/>
            </a:xfrm>
            <a:prstGeom prst="rect">
              <a:avLst/>
            </a:prstGeom>
          </p:spPr>
        </p:pic>
        <p:pic>
          <p:nvPicPr>
            <p:cNvPr id="17" name="object 17"/>
            <p:cNvPicPr/>
            <p:nvPr/>
          </p:nvPicPr>
          <p:blipFill>
            <a:blip r:embed="rId8" cstate="print"/>
            <a:stretch>
              <a:fillRect/>
            </a:stretch>
          </p:blipFill>
          <p:spPr>
            <a:xfrm>
              <a:off x="826008" y="1885187"/>
              <a:ext cx="8345424" cy="420624"/>
            </a:xfrm>
            <a:prstGeom prst="rect">
              <a:avLst/>
            </a:prstGeom>
          </p:spPr>
        </p:pic>
      </p:grpSp>
      <p:grpSp>
        <p:nvGrpSpPr>
          <p:cNvPr id="18" name="object 18"/>
          <p:cNvGrpSpPr/>
          <p:nvPr/>
        </p:nvGrpSpPr>
        <p:grpSpPr>
          <a:xfrm>
            <a:off x="874775" y="4079747"/>
            <a:ext cx="8749665" cy="725805"/>
            <a:chOff x="874775" y="4079747"/>
            <a:chExt cx="8749665" cy="725805"/>
          </a:xfrm>
        </p:grpSpPr>
        <p:pic>
          <p:nvPicPr>
            <p:cNvPr id="19" name="object 19"/>
            <p:cNvPicPr/>
            <p:nvPr/>
          </p:nvPicPr>
          <p:blipFill>
            <a:blip r:embed="rId9" cstate="print"/>
            <a:stretch>
              <a:fillRect/>
            </a:stretch>
          </p:blipFill>
          <p:spPr>
            <a:xfrm>
              <a:off x="874775" y="4180331"/>
              <a:ext cx="390144" cy="316992"/>
            </a:xfrm>
            <a:prstGeom prst="rect">
              <a:avLst/>
            </a:prstGeom>
          </p:spPr>
        </p:pic>
        <p:pic>
          <p:nvPicPr>
            <p:cNvPr id="20" name="object 20"/>
            <p:cNvPicPr/>
            <p:nvPr/>
          </p:nvPicPr>
          <p:blipFill>
            <a:blip r:embed="rId10" cstate="print"/>
            <a:stretch>
              <a:fillRect/>
            </a:stretch>
          </p:blipFill>
          <p:spPr>
            <a:xfrm>
              <a:off x="1168907" y="4079747"/>
              <a:ext cx="8455152" cy="420624"/>
            </a:xfrm>
            <a:prstGeom prst="rect">
              <a:avLst/>
            </a:prstGeom>
          </p:spPr>
        </p:pic>
        <p:pic>
          <p:nvPicPr>
            <p:cNvPr id="21" name="object 21"/>
            <p:cNvPicPr/>
            <p:nvPr/>
          </p:nvPicPr>
          <p:blipFill>
            <a:blip r:embed="rId11" cstate="print"/>
            <a:stretch>
              <a:fillRect/>
            </a:stretch>
          </p:blipFill>
          <p:spPr>
            <a:xfrm>
              <a:off x="1168907" y="4384547"/>
              <a:ext cx="2036064" cy="420624"/>
            </a:xfrm>
            <a:prstGeom prst="rect">
              <a:avLst/>
            </a:prstGeom>
          </p:spPr>
        </p:pic>
      </p:grpSp>
      <p:sp>
        <p:nvSpPr>
          <p:cNvPr id="22" name="object 22"/>
          <p:cNvSpPr txBox="1"/>
          <p:nvPr/>
        </p:nvSpPr>
        <p:spPr>
          <a:xfrm>
            <a:off x="973327" y="1520926"/>
            <a:ext cx="8025130" cy="758190"/>
          </a:xfrm>
          <a:prstGeom prst="rect">
            <a:avLst/>
          </a:prstGeom>
        </p:spPr>
        <p:txBody>
          <a:bodyPr vert="horz" wrap="square" lIns="0" tIns="73660" rIns="0" bIns="0" rtlCol="0">
            <a:spAutoFit/>
          </a:bodyPr>
          <a:lstStyle/>
          <a:p>
            <a:pPr marL="12700">
              <a:lnSpc>
                <a:spcPct val="100000"/>
              </a:lnSpc>
              <a:spcBef>
                <a:spcPts val="580"/>
              </a:spcBef>
            </a:pPr>
            <a:r>
              <a:rPr sz="2000" b="1" dirty="0">
                <a:latin typeface="Arial"/>
                <a:cs typeface="Arial"/>
              </a:rPr>
              <a:t>-</a:t>
            </a:r>
            <a:r>
              <a:rPr sz="2000" b="1" spc="-25" dirty="0">
                <a:latin typeface="Arial"/>
                <a:cs typeface="Arial"/>
              </a:rPr>
              <a:t> </a:t>
            </a:r>
            <a:r>
              <a:rPr sz="2000" b="1" dirty="0">
                <a:latin typeface="Arial"/>
                <a:cs typeface="Arial"/>
              </a:rPr>
              <a:t>Intérêt</a:t>
            </a:r>
            <a:r>
              <a:rPr sz="2000" b="1" spc="-30" dirty="0">
                <a:latin typeface="Arial"/>
                <a:cs typeface="Arial"/>
              </a:rPr>
              <a:t> </a:t>
            </a:r>
            <a:r>
              <a:rPr sz="2000" b="1" dirty="0">
                <a:latin typeface="Arial"/>
                <a:cs typeface="Arial"/>
              </a:rPr>
              <a:t>des</a:t>
            </a:r>
            <a:r>
              <a:rPr sz="2000" b="1" spc="5" dirty="0">
                <a:latin typeface="Arial"/>
                <a:cs typeface="Arial"/>
              </a:rPr>
              <a:t> </a:t>
            </a:r>
            <a:r>
              <a:rPr sz="2000" b="1" spc="-5" dirty="0">
                <a:latin typeface="Arial"/>
                <a:cs typeface="Arial"/>
              </a:rPr>
              <a:t>rôles</a:t>
            </a:r>
            <a:r>
              <a:rPr sz="2000" b="1" spc="-20" dirty="0">
                <a:latin typeface="Arial"/>
                <a:cs typeface="Arial"/>
              </a:rPr>
              <a:t> </a:t>
            </a:r>
            <a:r>
              <a:rPr sz="2000" b="1" dirty="0">
                <a:latin typeface="Arial"/>
                <a:cs typeface="Arial"/>
              </a:rPr>
              <a:t>dans</a:t>
            </a:r>
            <a:r>
              <a:rPr sz="2000" b="1" spc="5" dirty="0">
                <a:latin typeface="Arial"/>
                <a:cs typeface="Arial"/>
              </a:rPr>
              <a:t> </a:t>
            </a:r>
            <a:r>
              <a:rPr sz="2000" b="1" spc="-5" dirty="0">
                <a:latin typeface="Arial"/>
                <a:cs typeface="Arial"/>
              </a:rPr>
              <a:t>le</a:t>
            </a:r>
            <a:r>
              <a:rPr sz="2000" b="1" spc="-10" dirty="0">
                <a:latin typeface="Arial"/>
                <a:cs typeface="Arial"/>
              </a:rPr>
              <a:t> </a:t>
            </a:r>
            <a:r>
              <a:rPr sz="2000" b="1" dirty="0">
                <a:latin typeface="Arial"/>
                <a:cs typeface="Arial"/>
              </a:rPr>
              <a:t>cas</a:t>
            </a:r>
            <a:r>
              <a:rPr sz="2000" b="1" spc="-10" dirty="0">
                <a:latin typeface="Arial"/>
                <a:cs typeface="Arial"/>
              </a:rPr>
              <a:t> </a:t>
            </a:r>
            <a:r>
              <a:rPr sz="2000" b="1" dirty="0">
                <a:latin typeface="Arial"/>
                <a:cs typeface="Arial"/>
              </a:rPr>
              <a:t>où</a:t>
            </a:r>
            <a:r>
              <a:rPr sz="2000" b="1" spc="5" dirty="0">
                <a:latin typeface="Arial"/>
                <a:cs typeface="Arial"/>
              </a:rPr>
              <a:t> </a:t>
            </a:r>
            <a:r>
              <a:rPr sz="2000" b="1" spc="-5" dirty="0">
                <a:latin typeface="Arial"/>
                <a:cs typeface="Arial"/>
              </a:rPr>
              <a:t>plusieurs</a:t>
            </a:r>
            <a:r>
              <a:rPr sz="2000" b="1" spc="-10" dirty="0">
                <a:latin typeface="Arial"/>
                <a:cs typeface="Arial"/>
              </a:rPr>
              <a:t> </a:t>
            </a:r>
            <a:r>
              <a:rPr sz="2000" b="1" dirty="0">
                <a:latin typeface="Arial"/>
                <a:cs typeface="Arial"/>
              </a:rPr>
              <a:t>associations</a:t>
            </a:r>
            <a:r>
              <a:rPr sz="2000" b="1" spc="-40" dirty="0">
                <a:latin typeface="Arial"/>
                <a:cs typeface="Arial"/>
              </a:rPr>
              <a:t> </a:t>
            </a:r>
            <a:r>
              <a:rPr sz="2000" b="1" spc="-5" dirty="0">
                <a:latin typeface="Arial"/>
                <a:cs typeface="Arial"/>
              </a:rPr>
              <a:t>lient</a:t>
            </a:r>
            <a:endParaRPr sz="2000">
              <a:latin typeface="Arial"/>
              <a:cs typeface="Arial"/>
            </a:endParaRPr>
          </a:p>
          <a:p>
            <a:pPr marL="12700">
              <a:lnSpc>
                <a:spcPct val="100000"/>
              </a:lnSpc>
              <a:spcBef>
                <a:spcPts val="484"/>
              </a:spcBef>
            </a:pPr>
            <a:r>
              <a:rPr sz="2000" b="1" dirty="0">
                <a:latin typeface="Arial"/>
                <a:cs typeface="Arial"/>
              </a:rPr>
              <a:t>deux</a:t>
            </a:r>
            <a:r>
              <a:rPr sz="2000" b="1" spc="-25" dirty="0">
                <a:latin typeface="Arial"/>
                <a:cs typeface="Arial"/>
              </a:rPr>
              <a:t> </a:t>
            </a:r>
            <a:r>
              <a:rPr sz="2000" b="1" dirty="0">
                <a:latin typeface="Arial"/>
                <a:cs typeface="Arial"/>
              </a:rPr>
              <a:t>classes</a:t>
            </a:r>
            <a:r>
              <a:rPr sz="2000" b="1" spc="-25" dirty="0">
                <a:latin typeface="Arial"/>
                <a:cs typeface="Arial"/>
              </a:rPr>
              <a:t> </a:t>
            </a:r>
            <a:r>
              <a:rPr sz="2000" b="1" dirty="0">
                <a:latin typeface="Arial"/>
                <a:cs typeface="Arial"/>
              </a:rPr>
              <a:t>:</a:t>
            </a:r>
            <a:r>
              <a:rPr sz="2000" b="1" spc="-15" dirty="0">
                <a:latin typeface="Arial"/>
                <a:cs typeface="Arial"/>
              </a:rPr>
              <a:t> </a:t>
            </a:r>
            <a:r>
              <a:rPr sz="2000" b="1" dirty="0">
                <a:latin typeface="Arial"/>
                <a:cs typeface="Arial"/>
              </a:rPr>
              <a:t>distinction</a:t>
            </a:r>
            <a:r>
              <a:rPr sz="2000" b="1" spc="-30" dirty="0">
                <a:latin typeface="Arial"/>
                <a:cs typeface="Arial"/>
              </a:rPr>
              <a:t> </a:t>
            </a:r>
            <a:r>
              <a:rPr sz="2000" b="1" dirty="0">
                <a:latin typeface="Arial"/>
                <a:cs typeface="Arial"/>
              </a:rPr>
              <a:t>des</a:t>
            </a:r>
            <a:r>
              <a:rPr sz="2000" b="1" spc="-15" dirty="0">
                <a:latin typeface="Arial"/>
                <a:cs typeface="Arial"/>
              </a:rPr>
              <a:t> </a:t>
            </a:r>
            <a:r>
              <a:rPr sz="2000" b="1" dirty="0">
                <a:latin typeface="Arial"/>
                <a:cs typeface="Arial"/>
              </a:rPr>
              <a:t>concepts</a:t>
            </a:r>
            <a:r>
              <a:rPr sz="2000" b="1" spc="-30" dirty="0">
                <a:latin typeface="Arial"/>
                <a:cs typeface="Arial"/>
              </a:rPr>
              <a:t> </a:t>
            </a:r>
            <a:r>
              <a:rPr sz="2000" b="1" dirty="0">
                <a:latin typeface="Arial"/>
                <a:cs typeface="Arial"/>
              </a:rPr>
              <a:t>attachés</a:t>
            </a:r>
            <a:r>
              <a:rPr sz="2000" b="1" spc="-30" dirty="0">
                <a:latin typeface="Arial"/>
                <a:cs typeface="Arial"/>
              </a:rPr>
              <a:t> </a:t>
            </a:r>
            <a:r>
              <a:rPr sz="2000" b="1" dirty="0">
                <a:latin typeface="Arial"/>
                <a:cs typeface="Arial"/>
              </a:rPr>
              <a:t>aux associations</a:t>
            </a:r>
            <a:endParaRPr sz="2000">
              <a:latin typeface="Arial"/>
              <a:cs typeface="Arial"/>
            </a:endParaRPr>
          </a:p>
        </p:txBody>
      </p:sp>
      <p:sp>
        <p:nvSpPr>
          <p:cNvPr id="23" name="object 23"/>
          <p:cNvSpPr txBox="1"/>
          <p:nvPr/>
        </p:nvSpPr>
        <p:spPr>
          <a:xfrm>
            <a:off x="973327" y="4142613"/>
            <a:ext cx="8413115" cy="635635"/>
          </a:xfrm>
          <a:prstGeom prst="rect">
            <a:avLst/>
          </a:prstGeom>
        </p:spPr>
        <p:txBody>
          <a:bodyPr vert="horz" wrap="square" lIns="0" tIns="12700" rIns="0" bIns="0" rtlCol="0">
            <a:spAutoFit/>
          </a:bodyPr>
          <a:lstStyle/>
          <a:p>
            <a:pPr marL="355600" marR="5080" indent="-342900">
              <a:lnSpc>
                <a:spcPct val="100000"/>
              </a:lnSpc>
              <a:spcBef>
                <a:spcPts val="100"/>
              </a:spcBef>
              <a:buClr>
                <a:srgbClr val="FB0028"/>
              </a:buClr>
              <a:buSzPct val="75000"/>
              <a:buFont typeface="Wingdings"/>
              <a:buChar char=""/>
              <a:tabLst>
                <a:tab pos="354965" algn="l"/>
                <a:tab pos="355600" algn="l"/>
              </a:tabLst>
            </a:pPr>
            <a:r>
              <a:rPr sz="2000" b="1" dirty="0">
                <a:latin typeface="Arial"/>
                <a:cs typeface="Arial"/>
              </a:rPr>
              <a:t>La</a:t>
            </a:r>
            <a:r>
              <a:rPr sz="2000" b="1" spc="-15" dirty="0">
                <a:latin typeface="Arial"/>
                <a:cs typeface="Arial"/>
              </a:rPr>
              <a:t> </a:t>
            </a:r>
            <a:r>
              <a:rPr sz="2000" b="1" dirty="0">
                <a:latin typeface="Arial"/>
                <a:cs typeface="Arial"/>
              </a:rPr>
              <a:t>présence</a:t>
            </a:r>
            <a:r>
              <a:rPr sz="2000" b="1" spc="-30" dirty="0">
                <a:latin typeface="Arial"/>
                <a:cs typeface="Arial"/>
              </a:rPr>
              <a:t> </a:t>
            </a:r>
            <a:r>
              <a:rPr sz="2000" b="1" dirty="0">
                <a:latin typeface="Arial"/>
                <a:cs typeface="Arial"/>
              </a:rPr>
              <a:t>d’un grand</a:t>
            </a:r>
            <a:r>
              <a:rPr sz="2000" b="1" spc="-20" dirty="0">
                <a:latin typeface="Arial"/>
                <a:cs typeface="Arial"/>
              </a:rPr>
              <a:t> </a:t>
            </a:r>
            <a:r>
              <a:rPr sz="2000" b="1" dirty="0">
                <a:latin typeface="Arial"/>
                <a:cs typeface="Arial"/>
              </a:rPr>
              <a:t>nombre</a:t>
            </a:r>
            <a:r>
              <a:rPr sz="2000" b="1" spc="-10" dirty="0">
                <a:latin typeface="Arial"/>
                <a:cs typeface="Arial"/>
              </a:rPr>
              <a:t> </a:t>
            </a:r>
            <a:r>
              <a:rPr sz="2000" b="1" dirty="0">
                <a:latin typeface="Arial"/>
                <a:cs typeface="Arial"/>
              </a:rPr>
              <a:t>d’associations</a:t>
            </a:r>
            <a:r>
              <a:rPr sz="2000" b="1" spc="-40" dirty="0">
                <a:latin typeface="Arial"/>
                <a:cs typeface="Arial"/>
              </a:rPr>
              <a:t> </a:t>
            </a:r>
            <a:r>
              <a:rPr sz="2000" b="1" spc="-5" dirty="0">
                <a:latin typeface="Arial"/>
                <a:cs typeface="Arial"/>
              </a:rPr>
              <a:t>entre</a:t>
            </a:r>
            <a:r>
              <a:rPr sz="2000" b="1" spc="-15" dirty="0">
                <a:latin typeface="Arial"/>
                <a:cs typeface="Arial"/>
              </a:rPr>
              <a:t> </a:t>
            </a:r>
            <a:r>
              <a:rPr sz="2000" b="1" dirty="0">
                <a:latin typeface="Arial"/>
                <a:cs typeface="Arial"/>
              </a:rPr>
              <a:t>deux</a:t>
            </a:r>
            <a:r>
              <a:rPr sz="2000" b="1" spc="-15" dirty="0">
                <a:latin typeface="Arial"/>
                <a:cs typeface="Arial"/>
              </a:rPr>
              <a:t> </a:t>
            </a:r>
            <a:r>
              <a:rPr sz="2000" b="1" spc="-5" dirty="0">
                <a:latin typeface="Arial"/>
                <a:cs typeface="Arial"/>
              </a:rPr>
              <a:t>classes </a:t>
            </a:r>
            <a:r>
              <a:rPr sz="2000" b="1" spc="-540" dirty="0">
                <a:latin typeface="Arial"/>
                <a:cs typeface="Arial"/>
              </a:rPr>
              <a:t> </a:t>
            </a:r>
            <a:r>
              <a:rPr sz="2000" b="1" dirty="0">
                <a:latin typeface="Arial"/>
                <a:cs typeface="Arial"/>
              </a:rPr>
              <a:t>est</a:t>
            </a:r>
            <a:r>
              <a:rPr sz="2000" b="1" spc="-40" dirty="0">
                <a:latin typeface="Arial"/>
                <a:cs typeface="Arial"/>
              </a:rPr>
              <a:t> </a:t>
            </a:r>
            <a:r>
              <a:rPr sz="2000" b="1" dirty="0">
                <a:latin typeface="Arial"/>
                <a:cs typeface="Arial"/>
              </a:rPr>
              <a:t>suspecte</a:t>
            </a:r>
            <a:r>
              <a:rPr sz="2000" b="1" spc="-25" dirty="0">
                <a:latin typeface="Arial"/>
                <a:cs typeface="Arial"/>
              </a:rPr>
              <a:t> </a:t>
            </a:r>
            <a:r>
              <a:rPr sz="2000" b="1" dirty="0">
                <a:latin typeface="Arial"/>
                <a:cs typeface="Arial"/>
              </a:rPr>
              <a:t>:</a:t>
            </a:r>
            <a:endParaRPr sz="2000">
              <a:latin typeface="Arial"/>
              <a:cs typeface="Arial"/>
            </a:endParaRPr>
          </a:p>
        </p:txBody>
      </p:sp>
      <p:pic>
        <p:nvPicPr>
          <p:cNvPr id="24" name="object 24"/>
          <p:cNvPicPr/>
          <p:nvPr/>
        </p:nvPicPr>
        <p:blipFill>
          <a:blip r:embed="rId12" cstate="print"/>
          <a:stretch>
            <a:fillRect/>
          </a:stretch>
        </p:blipFill>
        <p:spPr>
          <a:xfrm>
            <a:off x="1987550" y="2565400"/>
            <a:ext cx="5819775" cy="1181100"/>
          </a:xfrm>
          <a:prstGeom prst="rect">
            <a:avLst/>
          </a:prstGeom>
        </p:spPr>
      </p:pic>
      <p:pic>
        <p:nvPicPr>
          <p:cNvPr id="25" name="object 25"/>
          <p:cNvPicPr/>
          <p:nvPr/>
        </p:nvPicPr>
        <p:blipFill>
          <a:blip r:embed="rId13" cstate="print"/>
          <a:stretch>
            <a:fillRect/>
          </a:stretch>
        </p:blipFill>
        <p:spPr>
          <a:xfrm>
            <a:off x="2300351" y="5013325"/>
            <a:ext cx="5365750" cy="15811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67164" y="60452"/>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16</a:t>
            </a:r>
            <a:endParaRPr sz="1200">
              <a:latin typeface="Arial MT"/>
              <a:cs typeface="Arial MT"/>
            </a:endParaRPr>
          </a:p>
        </p:txBody>
      </p:sp>
      <p:grpSp>
        <p:nvGrpSpPr>
          <p:cNvPr id="3" name="object 3"/>
          <p:cNvGrpSpPr/>
          <p:nvPr/>
        </p:nvGrpSpPr>
        <p:grpSpPr>
          <a:xfrm>
            <a:off x="157170" y="265175"/>
            <a:ext cx="5391785" cy="1617980"/>
            <a:chOff x="157170" y="265175"/>
            <a:chExt cx="5391785" cy="1617980"/>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25651" y="265175"/>
              <a:ext cx="4523232" cy="740663"/>
            </a:xfrm>
            <a:prstGeom prst="rect">
              <a:avLst/>
            </a:prstGeom>
          </p:spPr>
        </p:pic>
      </p:grpSp>
      <p:sp>
        <p:nvSpPr>
          <p:cNvPr id="13" name="object 13"/>
          <p:cNvSpPr txBox="1">
            <a:spLocks noGrp="1"/>
          </p:cNvSpPr>
          <p:nvPr>
            <p:ph type="title"/>
          </p:nvPr>
        </p:nvSpPr>
        <p:spPr>
          <a:xfrm>
            <a:off x="1297305" y="383489"/>
            <a:ext cx="3945890" cy="574675"/>
          </a:xfrm>
          <a:prstGeom prst="rect">
            <a:avLst/>
          </a:prstGeom>
        </p:spPr>
        <p:txBody>
          <a:bodyPr vert="horz" wrap="square" lIns="0" tIns="12700" rIns="0" bIns="0" rtlCol="0">
            <a:spAutoFit/>
          </a:bodyPr>
          <a:lstStyle/>
          <a:p>
            <a:pPr marL="12700">
              <a:lnSpc>
                <a:spcPct val="100000"/>
              </a:lnSpc>
              <a:spcBef>
                <a:spcPts val="100"/>
              </a:spcBef>
            </a:pPr>
            <a:r>
              <a:rPr sz="3600" i="1" spc="-5" dirty="0">
                <a:latin typeface="Times New Roman"/>
                <a:cs typeface="Times New Roman"/>
              </a:rPr>
              <a:t>Association</a:t>
            </a:r>
            <a:r>
              <a:rPr sz="3600" i="1" spc="-35" dirty="0">
                <a:latin typeface="Times New Roman"/>
                <a:cs typeface="Times New Roman"/>
              </a:rPr>
              <a:t> </a:t>
            </a:r>
            <a:r>
              <a:rPr sz="3600" i="1" spc="-5" dirty="0">
                <a:latin typeface="Times New Roman"/>
                <a:cs typeface="Times New Roman"/>
              </a:rPr>
              <a:t>réflexive</a:t>
            </a:r>
            <a:endParaRPr sz="3600">
              <a:latin typeface="Times New Roman"/>
              <a:cs typeface="Times New Roman"/>
            </a:endParaRPr>
          </a:p>
        </p:txBody>
      </p:sp>
      <p:grpSp>
        <p:nvGrpSpPr>
          <p:cNvPr id="14" name="object 14"/>
          <p:cNvGrpSpPr/>
          <p:nvPr/>
        </p:nvGrpSpPr>
        <p:grpSpPr>
          <a:xfrm>
            <a:off x="803148" y="5262371"/>
            <a:ext cx="7859395" cy="421005"/>
            <a:chOff x="803148" y="5262371"/>
            <a:chExt cx="7859395" cy="421005"/>
          </a:xfrm>
        </p:grpSpPr>
        <p:pic>
          <p:nvPicPr>
            <p:cNvPr id="15" name="object 15"/>
            <p:cNvPicPr/>
            <p:nvPr/>
          </p:nvPicPr>
          <p:blipFill>
            <a:blip r:embed="rId6" cstate="print"/>
            <a:stretch>
              <a:fillRect/>
            </a:stretch>
          </p:blipFill>
          <p:spPr>
            <a:xfrm>
              <a:off x="803148" y="5362955"/>
              <a:ext cx="390144" cy="316991"/>
            </a:xfrm>
            <a:prstGeom prst="rect">
              <a:avLst/>
            </a:prstGeom>
          </p:spPr>
        </p:pic>
        <p:pic>
          <p:nvPicPr>
            <p:cNvPr id="16" name="object 16"/>
            <p:cNvPicPr/>
            <p:nvPr/>
          </p:nvPicPr>
          <p:blipFill>
            <a:blip r:embed="rId7" cstate="print"/>
            <a:stretch>
              <a:fillRect/>
            </a:stretch>
          </p:blipFill>
          <p:spPr>
            <a:xfrm>
              <a:off x="1097280" y="5262371"/>
              <a:ext cx="7565135" cy="420623"/>
            </a:xfrm>
            <a:prstGeom prst="rect">
              <a:avLst/>
            </a:prstGeom>
          </p:spPr>
        </p:pic>
      </p:grpSp>
      <p:sp>
        <p:nvSpPr>
          <p:cNvPr id="17" name="object 17"/>
          <p:cNvSpPr txBox="1"/>
          <p:nvPr/>
        </p:nvSpPr>
        <p:spPr>
          <a:xfrm>
            <a:off x="902004" y="5325872"/>
            <a:ext cx="7589520" cy="330835"/>
          </a:xfrm>
          <a:prstGeom prst="rect">
            <a:avLst/>
          </a:prstGeom>
        </p:spPr>
        <p:txBody>
          <a:bodyPr vert="horz" wrap="square" lIns="0" tIns="12700" rIns="0" bIns="0" rtlCol="0">
            <a:spAutoFit/>
          </a:bodyPr>
          <a:lstStyle/>
          <a:p>
            <a:pPr marL="355600" indent="-342900">
              <a:lnSpc>
                <a:spcPct val="100000"/>
              </a:lnSpc>
              <a:spcBef>
                <a:spcPts val="100"/>
              </a:spcBef>
              <a:buClr>
                <a:srgbClr val="FB0028"/>
              </a:buClr>
              <a:buSzPct val="75000"/>
              <a:buFont typeface="Wingdings"/>
              <a:buChar char=""/>
              <a:tabLst>
                <a:tab pos="354965" algn="l"/>
                <a:tab pos="355600" algn="l"/>
              </a:tabLst>
            </a:pPr>
            <a:r>
              <a:rPr sz="2000" b="1" dirty="0">
                <a:latin typeface="Arial"/>
                <a:cs typeface="Arial"/>
              </a:rPr>
              <a:t>Nommage</a:t>
            </a:r>
            <a:r>
              <a:rPr sz="2000" b="1" spc="-30" dirty="0">
                <a:latin typeface="Arial"/>
                <a:cs typeface="Arial"/>
              </a:rPr>
              <a:t> </a:t>
            </a:r>
            <a:r>
              <a:rPr sz="2000" b="1" dirty="0">
                <a:latin typeface="Arial"/>
                <a:cs typeface="Arial"/>
              </a:rPr>
              <a:t>des</a:t>
            </a:r>
            <a:r>
              <a:rPr sz="2000" b="1" spc="-15" dirty="0">
                <a:latin typeface="Arial"/>
                <a:cs typeface="Arial"/>
              </a:rPr>
              <a:t> </a:t>
            </a:r>
            <a:r>
              <a:rPr sz="2000" b="1" dirty="0">
                <a:latin typeface="Arial"/>
                <a:cs typeface="Arial"/>
              </a:rPr>
              <a:t>rôles</a:t>
            </a:r>
            <a:r>
              <a:rPr sz="2000" b="1" spc="-20" dirty="0">
                <a:latin typeface="Arial"/>
                <a:cs typeface="Arial"/>
              </a:rPr>
              <a:t> </a:t>
            </a:r>
            <a:r>
              <a:rPr sz="2000" b="1" dirty="0">
                <a:latin typeface="Arial"/>
                <a:cs typeface="Arial"/>
              </a:rPr>
              <a:t>indispensable</a:t>
            </a:r>
            <a:r>
              <a:rPr sz="2000" b="1" spc="-35" dirty="0">
                <a:latin typeface="Arial"/>
                <a:cs typeface="Arial"/>
              </a:rPr>
              <a:t> </a:t>
            </a:r>
            <a:r>
              <a:rPr sz="2000" b="1" dirty="0">
                <a:latin typeface="Arial"/>
                <a:cs typeface="Arial"/>
              </a:rPr>
              <a:t>à </a:t>
            </a:r>
            <a:r>
              <a:rPr sz="2000" b="1" spc="-5" dirty="0">
                <a:latin typeface="Arial"/>
                <a:cs typeface="Arial"/>
              </a:rPr>
              <a:t>la</a:t>
            </a:r>
            <a:r>
              <a:rPr sz="2000" b="1" spc="-15" dirty="0">
                <a:latin typeface="Arial"/>
                <a:cs typeface="Arial"/>
              </a:rPr>
              <a:t> </a:t>
            </a:r>
            <a:r>
              <a:rPr sz="2000" b="1" dirty="0">
                <a:latin typeface="Arial"/>
                <a:cs typeface="Arial"/>
              </a:rPr>
              <a:t>clarté</a:t>
            </a:r>
            <a:r>
              <a:rPr sz="2000" b="1" spc="-25" dirty="0">
                <a:latin typeface="Arial"/>
                <a:cs typeface="Arial"/>
              </a:rPr>
              <a:t> </a:t>
            </a:r>
            <a:r>
              <a:rPr sz="2000" b="1" dirty="0">
                <a:latin typeface="Arial"/>
                <a:cs typeface="Arial"/>
              </a:rPr>
              <a:t>du </a:t>
            </a:r>
            <a:r>
              <a:rPr sz="2000" b="1" spc="-5" dirty="0">
                <a:latin typeface="Arial"/>
                <a:cs typeface="Arial"/>
              </a:rPr>
              <a:t>diagramme</a:t>
            </a:r>
            <a:endParaRPr sz="2000">
              <a:latin typeface="Arial"/>
              <a:cs typeface="Arial"/>
            </a:endParaRPr>
          </a:p>
        </p:txBody>
      </p:sp>
      <p:pic>
        <p:nvPicPr>
          <p:cNvPr id="18" name="object 18"/>
          <p:cNvPicPr/>
          <p:nvPr/>
        </p:nvPicPr>
        <p:blipFill>
          <a:blip r:embed="rId8" cstate="print"/>
          <a:stretch>
            <a:fillRect/>
          </a:stretch>
        </p:blipFill>
        <p:spPr>
          <a:xfrm>
            <a:off x="3152775" y="2428875"/>
            <a:ext cx="3600450" cy="20002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67164" y="60452"/>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17</a:t>
            </a:r>
            <a:endParaRPr sz="1200">
              <a:latin typeface="Arial MT"/>
              <a:cs typeface="Arial MT"/>
            </a:endParaRPr>
          </a:p>
        </p:txBody>
      </p:sp>
      <p:grpSp>
        <p:nvGrpSpPr>
          <p:cNvPr id="3" name="object 3"/>
          <p:cNvGrpSpPr/>
          <p:nvPr/>
        </p:nvGrpSpPr>
        <p:grpSpPr>
          <a:xfrm>
            <a:off x="157170" y="265175"/>
            <a:ext cx="6778625" cy="1617980"/>
            <a:chOff x="157170" y="265175"/>
            <a:chExt cx="6778625" cy="1617980"/>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25651" y="265175"/>
              <a:ext cx="5910072" cy="740663"/>
            </a:xfrm>
            <a:prstGeom prst="rect">
              <a:avLst/>
            </a:prstGeom>
          </p:spPr>
        </p:pic>
      </p:grpSp>
      <p:sp>
        <p:nvSpPr>
          <p:cNvPr id="13" name="object 13"/>
          <p:cNvSpPr txBox="1">
            <a:spLocks noGrp="1"/>
          </p:cNvSpPr>
          <p:nvPr>
            <p:ph type="title"/>
          </p:nvPr>
        </p:nvSpPr>
        <p:spPr>
          <a:xfrm>
            <a:off x="1297305" y="383489"/>
            <a:ext cx="5330825" cy="574675"/>
          </a:xfrm>
          <a:prstGeom prst="rect">
            <a:avLst/>
          </a:prstGeom>
        </p:spPr>
        <p:txBody>
          <a:bodyPr vert="horz" wrap="square" lIns="0" tIns="12700" rIns="0" bIns="0" rtlCol="0">
            <a:spAutoFit/>
          </a:bodyPr>
          <a:lstStyle/>
          <a:p>
            <a:pPr marL="12700">
              <a:lnSpc>
                <a:spcPct val="100000"/>
              </a:lnSpc>
              <a:spcBef>
                <a:spcPts val="100"/>
              </a:spcBef>
            </a:pPr>
            <a:r>
              <a:rPr sz="3600" i="1" spc="-5" dirty="0">
                <a:latin typeface="Times New Roman"/>
                <a:cs typeface="Times New Roman"/>
              </a:rPr>
              <a:t>Multiplicité</a:t>
            </a:r>
            <a:r>
              <a:rPr sz="3600" i="1" spc="-10" dirty="0">
                <a:latin typeface="Times New Roman"/>
                <a:cs typeface="Times New Roman"/>
              </a:rPr>
              <a:t> </a:t>
            </a:r>
            <a:r>
              <a:rPr sz="3600" i="1" dirty="0">
                <a:latin typeface="Times New Roman"/>
                <a:cs typeface="Times New Roman"/>
              </a:rPr>
              <a:t>des</a:t>
            </a:r>
            <a:r>
              <a:rPr sz="3600" i="1" spc="-10" dirty="0">
                <a:latin typeface="Times New Roman"/>
                <a:cs typeface="Times New Roman"/>
              </a:rPr>
              <a:t> </a:t>
            </a:r>
            <a:r>
              <a:rPr sz="3600" i="1" spc="-5" dirty="0">
                <a:latin typeface="Times New Roman"/>
                <a:cs typeface="Times New Roman"/>
              </a:rPr>
              <a:t>associations</a:t>
            </a:r>
            <a:endParaRPr sz="3600">
              <a:latin typeface="Times New Roman"/>
              <a:cs typeface="Times New Roman"/>
            </a:endParaRPr>
          </a:p>
        </p:txBody>
      </p:sp>
      <p:grpSp>
        <p:nvGrpSpPr>
          <p:cNvPr id="14" name="object 14"/>
          <p:cNvGrpSpPr/>
          <p:nvPr/>
        </p:nvGrpSpPr>
        <p:grpSpPr>
          <a:xfrm>
            <a:off x="473963" y="1943100"/>
            <a:ext cx="8892540" cy="725805"/>
            <a:chOff x="473963" y="1943100"/>
            <a:chExt cx="8892540" cy="725805"/>
          </a:xfrm>
        </p:grpSpPr>
        <p:pic>
          <p:nvPicPr>
            <p:cNvPr id="15" name="object 15"/>
            <p:cNvPicPr/>
            <p:nvPr/>
          </p:nvPicPr>
          <p:blipFill>
            <a:blip r:embed="rId6" cstate="print"/>
            <a:stretch>
              <a:fillRect/>
            </a:stretch>
          </p:blipFill>
          <p:spPr>
            <a:xfrm>
              <a:off x="473963" y="2043684"/>
              <a:ext cx="390143" cy="316991"/>
            </a:xfrm>
            <a:prstGeom prst="rect">
              <a:avLst/>
            </a:prstGeom>
          </p:spPr>
        </p:pic>
        <p:pic>
          <p:nvPicPr>
            <p:cNvPr id="16" name="object 16"/>
            <p:cNvPicPr/>
            <p:nvPr/>
          </p:nvPicPr>
          <p:blipFill>
            <a:blip r:embed="rId7" cstate="print"/>
            <a:stretch>
              <a:fillRect/>
            </a:stretch>
          </p:blipFill>
          <p:spPr>
            <a:xfrm>
              <a:off x="769620" y="1943100"/>
              <a:ext cx="8596884" cy="420624"/>
            </a:xfrm>
            <a:prstGeom prst="rect">
              <a:avLst/>
            </a:prstGeom>
          </p:spPr>
        </p:pic>
        <p:pic>
          <p:nvPicPr>
            <p:cNvPr id="17" name="object 17"/>
            <p:cNvPicPr/>
            <p:nvPr/>
          </p:nvPicPr>
          <p:blipFill>
            <a:blip r:embed="rId8" cstate="print"/>
            <a:stretch>
              <a:fillRect/>
            </a:stretch>
          </p:blipFill>
          <p:spPr>
            <a:xfrm>
              <a:off x="769620" y="2247900"/>
              <a:ext cx="7917180" cy="420624"/>
            </a:xfrm>
            <a:prstGeom prst="rect">
              <a:avLst/>
            </a:prstGeom>
          </p:spPr>
        </p:pic>
      </p:grpSp>
      <p:sp>
        <p:nvSpPr>
          <p:cNvPr id="18" name="object 18"/>
          <p:cNvSpPr txBox="1"/>
          <p:nvPr/>
        </p:nvSpPr>
        <p:spPr>
          <a:xfrm>
            <a:off x="573125" y="2005711"/>
            <a:ext cx="8550275" cy="636270"/>
          </a:xfrm>
          <a:prstGeom prst="rect">
            <a:avLst/>
          </a:prstGeom>
        </p:spPr>
        <p:txBody>
          <a:bodyPr vert="horz" wrap="square" lIns="0" tIns="13335" rIns="0" bIns="0" rtlCol="0">
            <a:spAutoFit/>
          </a:bodyPr>
          <a:lstStyle/>
          <a:p>
            <a:pPr marL="355600" indent="-342900">
              <a:lnSpc>
                <a:spcPct val="100000"/>
              </a:lnSpc>
              <a:spcBef>
                <a:spcPts val="105"/>
              </a:spcBef>
              <a:buClr>
                <a:srgbClr val="FB0028"/>
              </a:buClr>
              <a:buSzPct val="75000"/>
              <a:buFont typeface="Wingdings"/>
              <a:buChar char=""/>
              <a:tabLst>
                <a:tab pos="354965" algn="l"/>
                <a:tab pos="355600" algn="l"/>
              </a:tabLst>
            </a:pPr>
            <a:r>
              <a:rPr sz="2000" b="1" dirty="0">
                <a:latin typeface="Arial"/>
                <a:cs typeface="Arial"/>
              </a:rPr>
              <a:t>La</a:t>
            </a:r>
            <a:r>
              <a:rPr sz="2000" b="1" spc="-15" dirty="0">
                <a:latin typeface="Arial"/>
                <a:cs typeface="Arial"/>
              </a:rPr>
              <a:t> </a:t>
            </a:r>
            <a:r>
              <a:rPr sz="2000" b="1" spc="-5" dirty="0">
                <a:latin typeface="Arial"/>
                <a:cs typeface="Arial"/>
              </a:rPr>
              <a:t>multiplicité</a:t>
            </a:r>
            <a:r>
              <a:rPr sz="2000" b="1" spc="-35" dirty="0">
                <a:latin typeface="Arial"/>
                <a:cs typeface="Arial"/>
              </a:rPr>
              <a:t> </a:t>
            </a:r>
            <a:r>
              <a:rPr sz="2000" b="1" dirty="0">
                <a:latin typeface="Arial"/>
                <a:cs typeface="Arial"/>
              </a:rPr>
              <a:t>est</a:t>
            </a:r>
            <a:r>
              <a:rPr sz="2000" b="1" spc="-25" dirty="0">
                <a:latin typeface="Arial"/>
                <a:cs typeface="Arial"/>
              </a:rPr>
              <a:t> </a:t>
            </a:r>
            <a:r>
              <a:rPr sz="2000" b="1" dirty="0">
                <a:latin typeface="Arial"/>
                <a:cs typeface="Arial"/>
              </a:rPr>
              <a:t>une</a:t>
            </a:r>
            <a:r>
              <a:rPr sz="2000" b="1" spc="5" dirty="0">
                <a:latin typeface="Arial"/>
                <a:cs typeface="Arial"/>
              </a:rPr>
              <a:t> </a:t>
            </a:r>
            <a:r>
              <a:rPr sz="2000" b="1" dirty="0">
                <a:latin typeface="Arial"/>
                <a:cs typeface="Arial"/>
              </a:rPr>
              <a:t>information</a:t>
            </a:r>
            <a:r>
              <a:rPr sz="2000" b="1" spc="-45" dirty="0">
                <a:latin typeface="Arial"/>
                <a:cs typeface="Arial"/>
              </a:rPr>
              <a:t> </a:t>
            </a:r>
            <a:r>
              <a:rPr sz="2000" b="1" dirty="0">
                <a:latin typeface="Arial"/>
                <a:cs typeface="Arial"/>
              </a:rPr>
              <a:t>portée</a:t>
            </a:r>
            <a:r>
              <a:rPr sz="2000" b="1" spc="-20" dirty="0">
                <a:latin typeface="Arial"/>
                <a:cs typeface="Arial"/>
              </a:rPr>
              <a:t> </a:t>
            </a:r>
            <a:r>
              <a:rPr sz="2000" b="1" dirty="0">
                <a:latin typeface="Arial"/>
                <a:cs typeface="Arial"/>
              </a:rPr>
              <a:t>par </a:t>
            </a:r>
            <a:r>
              <a:rPr sz="2000" b="1" spc="-5" dirty="0">
                <a:latin typeface="Arial"/>
                <a:cs typeface="Arial"/>
              </a:rPr>
              <a:t>le</a:t>
            </a:r>
            <a:r>
              <a:rPr sz="2000" b="1" spc="-10" dirty="0">
                <a:latin typeface="Arial"/>
                <a:cs typeface="Arial"/>
              </a:rPr>
              <a:t> </a:t>
            </a:r>
            <a:r>
              <a:rPr sz="2000" b="1" dirty="0">
                <a:latin typeface="Arial"/>
                <a:cs typeface="Arial"/>
              </a:rPr>
              <a:t>rôle,</a:t>
            </a:r>
            <a:r>
              <a:rPr sz="2000" b="1" spc="-20" dirty="0">
                <a:latin typeface="Arial"/>
                <a:cs typeface="Arial"/>
              </a:rPr>
              <a:t> </a:t>
            </a:r>
            <a:r>
              <a:rPr sz="2000" b="1" dirty="0">
                <a:latin typeface="Arial"/>
                <a:cs typeface="Arial"/>
              </a:rPr>
              <a:t>qui</a:t>
            </a:r>
            <a:r>
              <a:rPr sz="2000" b="1" spc="-15" dirty="0">
                <a:latin typeface="Arial"/>
                <a:cs typeface="Arial"/>
              </a:rPr>
              <a:t> </a:t>
            </a:r>
            <a:r>
              <a:rPr sz="2000" b="1" dirty="0">
                <a:latin typeface="Arial"/>
                <a:cs typeface="Arial"/>
              </a:rPr>
              <a:t>quantifie</a:t>
            </a:r>
            <a:r>
              <a:rPr sz="2000" b="1" spc="-35" dirty="0">
                <a:latin typeface="Arial"/>
                <a:cs typeface="Arial"/>
              </a:rPr>
              <a:t> </a:t>
            </a:r>
            <a:r>
              <a:rPr sz="2000" b="1" dirty="0">
                <a:latin typeface="Arial"/>
                <a:cs typeface="Arial"/>
              </a:rPr>
              <a:t>le</a:t>
            </a:r>
            <a:endParaRPr sz="2000">
              <a:latin typeface="Arial"/>
              <a:cs typeface="Arial"/>
            </a:endParaRPr>
          </a:p>
          <a:p>
            <a:pPr marL="355600">
              <a:lnSpc>
                <a:spcPct val="100000"/>
              </a:lnSpc>
            </a:pPr>
            <a:r>
              <a:rPr sz="2000" b="1" dirty="0">
                <a:latin typeface="Arial"/>
                <a:cs typeface="Arial"/>
              </a:rPr>
              <a:t>nombre</a:t>
            </a:r>
            <a:r>
              <a:rPr sz="2000" b="1" spc="-30" dirty="0">
                <a:latin typeface="Arial"/>
                <a:cs typeface="Arial"/>
              </a:rPr>
              <a:t> </a:t>
            </a:r>
            <a:r>
              <a:rPr sz="2000" b="1" dirty="0">
                <a:latin typeface="Arial"/>
                <a:cs typeface="Arial"/>
              </a:rPr>
              <a:t>de</a:t>
            </a:r>
            <a:r>
              <a:rPr sz="2000" b="1" spc="-10" dirty="0">
                <a:latin typeface="Arial"/>
                <a:cs typeface="Arial"/>
              </a:rPr>
              <a:t> </a:t>
            </a:r>
            <a:r>
              <a:rPr sz="2000" b="1" dirty="0">
                <a:latin typeface="Arial"/>
                <a:cs typeface="Arial"/>
              </a:rPr>
              <a:t>fois</a:t>
            </a:r>
            <a:r>
              <a:rPr sz="2000" b="1" spc="-20" dirty="0">
                <a:latin typeface="Arial"/>
                <a:cs typeface="Arial"/>
              </a:rPr>
              <a:t> </a:t>
            </a:r>
            <a:r>
              <a:rPr sz="2000" b="1" dirty="0">
                <a:latin typeface="Arial"/>
                <a:cs typeface="Arial"/>
              </a:rPr>
              <a:t>où</a:t>
            </a:r>
            <a:r>
              <a:rPr sz="2000" b="1" spc="-10" dirty="0">
                <a:latin typeface="Arial"/>
                <a:cs typeface="Arial"/>
              </a:rPr>
              <a:t> </a:t>
            </a:r>
            <a:r>
              <a:rPr sz="2000" b="1" dirty="0">
                <a:latin typeface="Arial"/>
                <a:cs typeface="Arial"/>
              </a:rPr>
              <a:t>un</a:t>
            </a:r>
            <a:r>
              <a:rPr sz="2000" b="1" spc="-10" dirty="0">
                <a:latin typeface="Arial"/>
                <a:cs typeface="Arial"/>
              </a:rPr>
              <a:t> </a:t>
            </a:r>
            <a:r>
              <a:rPr sz="2000" b="1" dirty="0">
                <a:latin typeface="Arial"/>
                <a:cs typeface="Arial"/>
              </a:rPr>
              <a:t>objet</a:t>
            </a:r>
            <a:r>
              <a:rPr sz="2000" b="1" spc="-25" dirty="0">
                <a:latin typeface="Arial"/>
                <a:cs typeface="Arial"/>
              </a:rPr>
              <a:t> </a:t>
            </a:r>
            <a:r>
              <a:rPr sz="2000" b="1" dirty="0">
                <a:latin typeface="Arial"/>
                <a:cs typeface="Arial"/>
              </a:rPr>
              <a:t>participe</a:t>
            </a:r>
            <a:r>
              <a:rPr sz="2000" b="1" spc="-25" dirty="0">
                <a:latin typeface="Arial"/>
                <a:cs typeface="Arial"/>
              </a:rPr>
              <a:t> </a:t>
            </a:r>
            <a:r>
              <a:rPr sz="2000" b="1" dirty="0">
                <a:latin typeface="Arial"/>
                <a:cs typeface="Arial"/>
              </a:rPr>
              <a:t>à</a:t>
            </a:r>
            <a:r>
              <a:rPr sz="2000" b="1" spc="-20" dirty="0">
                <a:latin typeface="Arial"/>
                <a:cs typeface="Arial"/>
              </a:rPr>
              <a:t> </a:t>
            </a:r>
            <a:r>
              <a:rPr sz="2000" b="1" dirty="0">
                <a:latin typeface="Arial"/>
                <a:cs typeface="Arial"/>
              </a:rPr>
              <a:t>une</a:t>
            </a:r>
            <a:r>
              <a:rPr sz="2000" b="1" spc="-10" dirty="0">
                <a:latin typeface="Arial"/>
                <a:cs typeface="Arial"/>
              </a:rPr>
              <a:t> </a:t>
            </a:r>
            <a:r>
              <a:rPr sz="2000" b="1" dirty="0">
                <a:latin typeface="Arial"/>
                <a:cs typeface="Arial"/>
              </a:rPr>
              <a:t>instance</a:t>
            </a:r>
            <a:r>
              <a:rPr sz="2000" b="1" spc="-25" dirty="0">
                <a:latin typeface="Arial"/>
                <a:cs typeface="Arial"/>
              </a:rPr>
              <a:t> </a:t>
            </a:r>
            <a:r>
              <a:rPr sz="2000" b="1" dirty="0">
                <a:latin typeface="Arial"/>
                <a:cs typeface="Arial"/>
              </a:rPr>
              <a:t>de</a:t>
            </a:r>
            <a:r>
              <a:rPr sz="2000" b="1" spc="-10" dirty="0">
                <a:latin typeface="Arial"/>
                <a:cs typeface="Arial"/>
              </a:rPr>
              <a:t> </a:t>
            </a:r>
            <a:r>
              <a:rPr sz="2000" b="1" dirty="0">
                <a:latin typeface="Arial"/>
                <a:cs typeface="Arial"/>
              </a:rPr>
              <a:t>relation</a:t>
            </a:r>
            <a:endParaRPr sz="2000">
              <a:latin typeface="Arial"/>
              <a:cs typeface="Arial"/>
            </a:endParaRPr>
          </a:p>
        </p:txBody>
      </p:sp>
      <p:pic>
        <p:nvPicPr>
          <p:cNvPr id="19" name="object 19"/>
          <p:cNvPicPr/>
          <p:nvPr/>
        </p:nvPicPr>
        <p:blipFill>
          <a:blip r:embed="rId9" cstate="print"/>
          <a:stretch>
            <a:fillRect/>
          </a:stretch>
        </p:blipFill>
        <p:spPr>
          <a:xfrm>
            <a:off x="2322576" y="3143250"/>
            <a:ext cx="5262499" cy="29908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67164" y="60452"/>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19</a:t>
            </a:r>
            <a:endParaRPr sz="1200">
              <a:latin typeface="Arial MT"/>
              <a:cs typeface="Arial MT"/>
            </a:endParaRPr>
          </a:p>
        </p:txBody>
      </p:sp>
      <p:grpSp>
        <p:nvGrpSpPr>
          <p:cNvPr id="3" name="object 3"/>
          <p:cNvGrpSpPr/>
          <p:nvPr/>
        </p:nvGrpSpPr>
        <p:grpSpPr>
          <a:xfrm>
            <a:off x="157170" y="265175"/>
            <a:ext cx="6778625" cy="1617980"/>
            <a:chOff x="157170" y="265175"/>
            <a:chExt cx="6778625" cy="1617980"/>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25651" y="265175"/>
              <a:ext cx="5910072" cy="740663"/>
            </a:xfrm>
            <a:prstGeom prst="rect">
              <a:avLst/>
            </a:prstGeom>
          </p:spPr>
        </p:pic>
      </p:grpSp>
      <p:sp>
        <p:nvSpPr>
          <p:cNvPr id="13" name="object 13"/>
          <p:cNvSpPr txBox="1">
            <a:spLocks noGrp="1"/>
          </p:cNvSpPr>
          <p:nvPr>
            <p:ph type="title"/>
          </p:nvPr>
        </p:nvSpPr>
        <p:spPr>
          <a:xfrm>
            <a:off x="1297305" y="383489"/>
            <a:ext cx="5330825" cy="574675"/>
          </a:xfrm>
          <a:prstGeom prst="rect">
            <a:avLst/>
          </a:prstGeom>
        </p:spPr>
        <p:txBody>
          <a:bodyPr vert="horz" wrap="square" lIns="0" tIns="12700" rIns="0" bIns="0" rtlCol="0">
            <a:spAutoFit/>
          </a:bodyPr>
          <a:lstStyle/>
          <a:p>
            <a:pPr marL="12700">
              <a:lnSpc>
                <a:spcPct val="100000"/>
              </a:lnSpc>
              <a:spcBef>
                <a:spcPts val="100"/>
              </a:spcBef>
            </a:pPr>
            <a:r>
              <a:rPr sz="3600" i="1" spc="-5" dirty="0">
                <a:latin typeface="Times New Roman"/>
                <a:cs typeface="Times New Roman"/>
              </a:rPr>
              <a:t>Multiplicité</a:t>
            </a:r>
            <a:r>
              <a:rPr sz="3600" i="1" spc="-10" dirty="0">
                <a:latin typeface="Times New Roman"/>
                <a:cs typeface="Times New Roman"/>
              </a:rPr>
              <a:t> </a:t>
            </a:r>
            <a:r>
              <a:rPr sz="3600" i="1" dirty="0">
                <a:latin typeface="Times New Roman"/>
                <a:cs typeface="Times New Roman"/>
              </a:rPr>
              <a:t>des</a:t>
            </a:r>
            <a:r>
              <a:rPr sz="3600" i="1" spc="-10" dirty="0">
                <a:latin typeface="Times New Roman"/>
                <a:cs typeface="Times New Roman"/>
              </a:rPr>
              <a:t> </a:t>
            </a:r>
            <a:r>
              <a:rPr sz="3600" i="1" spc="-5" dirty="0">
                <a:latin typeface="Times New Roman"/>
                <a:cs typeface="Times New Roman"/>
              </a:rPr>
              <a:t>associations</a:t>
            </a:r>
            <a:endParaRPr sz="3600">
              <a:latin typeface="Times New Roman"/>
              <a:cs typeface="Times New Roman"/>
            </a:endParaRPr>
          </a:p>
        </p:txBody>
      </p:sp>
      <p:grpSp>
        <p:nvGrpSpPr>
          <p:cNvPr id="14" name="object 14"/>
          <p:cNvGrpSpPr/>
          <p:nvPr/>
        </p:nvGrpSpPr>
        <p:grpSpPr>
          <a:xfrm>
            <a:off x="826008" y="1955292"/>
            <a:ext cx="1542415" cy="421005"/>
            <a:chOff x="826008" y="1955292"/>
            <a:chExt cx="1542415" cy="421005"/>
          </a:xfrm>
        </p:grpSpPr>
        <p:pic>
          <p:nvPicPr>
            <p:cNvPr id="15" name="object 15"/>
            <p:cNvPicPr/>
            <p:nvPr/>
          </p:nvPicPr>
          <p:blipFill>
            <a:blip r:embed="rId6" cstate="print"/>
            <a:stretch>
              <a:fillRect/>
            </a:stretch>
          </p:blipFill>
          <p:spPr>
            <a:xfrm>
              <a:off x="826008" y="1955292"/>
              <a:ext cx="1389888" cy="420624"/>
            </a:xfrm>
            <a:prstGeom prst="rect">
              <a:avLst/>
            </a:prstGeom>
          </p:spPr>
        </p:pic>
        <p:pic>
          <p:nvPicPr>
            <p:cNvPr id="16" name="object 16"/>
            <p:cNvPicPr/>
            <p:nvPr/>
          </p:nvPicPr>
          <p:blipFill>
            <a:blip r:embed="rId7" cstate="print"/>
            <a:stretch>
              <a:fillRect/>
            </a:stretch>
          </p:blipFill>
          <p:spPr>
            <a:xfrm>
              <a:off x="1938527" y="1955292"/>
              <a:ext cx="429768" cy="420624"/>
            </a:xfrm>
            <a:prstGeom prst="rect">
              <a:avLst/>
            </a:prstGeom>
          </p:spPr>
        </p:pic>
      </p:grpSp>
      <p:grpSp>
        <p:nvGrpSpPr>
          <p:cNvPr id="17" name="object 17"/>
          <p:cNvGrpSpPr/>
          <p:nvPr/>
        </p:nvGrpSpPr>
        <p:grpSpPr>
          <a:xfrm>
            <a:off x="826008" y="4515611"/>
            <a:ext cx="8789035" cy="1091565"/>
            <a:chOff x="826008" y="4515611"/>
            <a:chExt cx="8789035" cy="1091565"/>
          </a:xfrm>
        </p:grpSpPr>
        <p:pic>
          <p:nvPicPr>
            <p:cNvPr id="18" name="object 18"/>
            <p:cNvPicPr/>
            <p:nvPr/>
          </p:nvPicPr>
          <p:blipFill>
            <a:blip r:embed="rId8" cstate="print"/>
            <a:stretch>
              <a:fillRect/>
            </a:stretch>
          </p:blipFill>
          <p:spPr>
            <a:xfrm>
              <a:off x="826008" y="4515611"/>
              <a:ext cx="8788908" cy="420624"/>
            </a:xfrm>
            <a:prstGeom prst="rect">
              <a:avLst/>
            </a:prstGeom>
          </p:spPr>
        </p:pic>
        <p:pic>
          <p:nvPicPr>
            <p:cNvPr id="19" name="object 19"/>
            <p:cNvPicPr/>
            <p:nvPr/>
          </p:nvPicPr>
          <p:blipFill>
            <a:blip r:embed="rId9" cstate="print"/>
            <a:stretch>
              <a:fillRect/>
            </a:stretch>
          </p:blipFill>
          <p:spPr>
            <a:xfrm>
              <a:off x="1168908" y="4820411"/>
              <a:ext cx="3448812" cy="420624"/>
            </a:xfrm>
            <a:prstGeom prst="rect">
              <a:avLst/>
            </a:prstGeom>
          </p:spPr>
        </p:pic>
        <p:pic>
          <p:nvPicPr>
            <p:cNvPr id="20" name="object 20"/>
            <p:cNvPicPr/>
            <p:nvPr/>
          </p:nvPicPr>
          <p:blipFill>
            <a:blip r:embed="rId10" cstate="print"/>
            <a:stretch>
              <a:fillRect/>
            </a:stretch>
          </p:blipFill>
          <p:spPr>
            <a:xfrm>
              <a:off x="826008" y="5186171"/>
              <a:ext cx="7266432" cy="420623"/>
            </a:xfrm>
            <a:prstGeom prst="rect">
              <a:avLst/>
            </a:prstGeom>
          </p:spPr>
        </p:pic>
      </p:grpSp>
      <p:sp>
        <p:nvSpPr>
          <p:cNvPr id="21" name="object 21"/>
          <p:cNvSpPr txBox="1"/>
          <p:nvPr/>
        </p:nvSpPr>
        <p:spPr>
          <a:xfrm>
            <a:off x="973327" y="2019045"/>
            <a:ext cx="1223010" cy="330835"/>
          </a:xfrm>
          <a:prstGeom prst="rect">
            <a:avLst/>
          </a:prstGeom>
        </p:spPr>
        <p:txBody>
          <a:bodyPr vert="horz" wrap="square" lIns="0" tIns="13335" rIns="0" bIns="0" rtlCol="0">
            <a:spAutoFit/>
          </a:bodyPr>
          <a:lstStyle/>
          <a:p>
            <a:pPr marL="12700">
              <a:lnSpc>
                <a:spcPct val="100000"/>
              </a:lnSpc>
              <a:spcBef>
                <a:spcPts val="105"/>
              </a:spcBef>
            </a:pPr>
            <a:r>
              <a:rPr sz="2000" b="1" dirty="0">
                <a:latin typeface="Arial"/>
                <a:cs typeface="Arial"/>
              </a:rPr>
              <a:t>Exemple</a:t>
            </a:r>
            <a:r>
              <a:rPr sz="2000" b="1" spc="-110" dirty="0">
                <a:latin typeface="Arial"/>
                <a:cs typeface="Arial"/>
              </a:rPr>
              <a:t> </a:t>
            </a:r>
            <a:r>
              <a:rPr sz="2000" b="1" dirty="0">
                <a:latin typeface="Arial"/>
                <a:cs typeface="Arial"/>
              </a:rPr>
              <a:t>:</a:t>
            </a:r>
            <a:endParaRPr sz="2000">
              <a:latin typeface="Arial"/>
              <a:cs typeface="Arial"/>
            </a:endParaRPr>
          </a:p>
        </p:txBody>
      </p:sp>
      <p:sp>
        <p:nvSpPr>
          <p:cNvPr id="22" name="object 22"/>
          <p:cNvSpPr txBox="1"/>
          <p:nvPr/>
        </p:nvSpPr>
        <p:spPr>
          <a:xfrm>
            <a:off x="973327" y="4580001"/>
            <a:ext cx="8401050" cy="1001394"/>
          </a:xfrm>
          <a:prstGeom prst="rect">
            <a:avLst/>
          </a:prstGeom>
        </p:spPr>
        <p:txBody>
          <a:bodyPr vert="horz" wrap="square" lIns="0" tIns="12700" rIns="0" bIns="0" rtlCol="0">
            <a:spAutoFit/>
          </a:bodyPr>
          <a:lstStyle/>
          <a:p>
            <a:pPr marL="355600" marR="5080" indent="-342900">
              <a:lnSpc>
                <a:spcPct val="100000"/>
              </a:lnSpc>
              <a:spcBef>
                <a:spcPts val="100"/>
              </a:spcBef>
            </a:pPr>
            <a:r>
              <a:rPr sz="2000" b="1" dirty="0">
                <a:latin typeface="Arial"/>
                <a:cs typeface="Arial"/>
              </a:rPr>
              <a:t>1</a:t>
            </a:r>
            <a:r>
              <a:rPr sz="2000" b="1" spc="-15" dirty="0">
                <a:latin typeface="Arial"/>
                <a:cs typeface="Arial"/>
              </a:rPr>
              <a:t> </a:t>
            </a:r>
            <a:r>
              <a:rPr sz="2000" b="1" dirty="0">
                <a:latin typeface="Arial"/>
                <a:cs typeface="Arial"/>
              </a:rPr>
              <a:t>:</a:t>
            </a:r>
            <a:r>
              <a:rPr sz="2000" b="1" spc="-10" dirty="0">
                <a:latin typeface="Arial"/>
                <a:cs typeface="Arial"/>
              </a:rPr>
              <a:t> </a:t>
            </a:r>
            <a:r>
              <a:rPr sz="2000" b="1" dirty="0">
                <a:latin typeface="Arial"/>
                <a:cs typeface="Arial"/>
              </a:rPr>
              <a:t>Chaque</a:t>
            </a:r>
            <a:r>
              <a:rPr sz="2000" b="1" spc="-10" dirty="0">
                <a:latin typeface="Arial"/>
                <a:cs typeface="Arial"/>
              </a:rPr>
              <a:t> </a:t>
            </a:r>
            <a:r>
              <a:rPr sz="2000" b="1" dirty="0">
                <a:latin typeface="Arial"/>
                <a:cs typeface="Arial"/>
              </a:rPr>
              <a:t>personne</a:t>
            </a:r>
            <a:r>
              <a:rPr sz="2000" b="1" spc="-15" dirty="0">
                <a:latin typeface="Arial"/>
                <a:cs typeface="Arial"/>
              </a:rPr>
              <a:t> </a:t>
            </a:r>
            <a:r>
              <a:rPr sz="2000" b="1" spc="-5" dirty="0">
                <a:latin typeface="Arial"/>
                <a:cs typeface="Arial"/>
              </a:rPr>
              <a:t>travaille</a:t>
            </a:r>
            <a:r>
              <a:rPr sz="2000" b="1" spc="-15" dirty="0">
                <a:latin typeface="Arial"/>
                <a:cs typeface="Arial"/>
              </a:rPr>
              <a:t> </a:t>
            </a:r>
            <a:r>
              <a:rPr sz="2000" b="1" dirty="0">
                <a:latin typeface="Arial"/>
                <a:cs typeface="Arial"/>
              </a:rPr>
              <a:t>pour</a:t>
            </a:r>
            <a:r>
              <a:rPr sz="2000" b="1" spc="-20" dirty="0">
                <a:latin typeface="Arial"/>
                <a:cs typeface="Arial"/>
              </a:rPr>
              <a:t> </a:t>
            </a:r>
            <a:r>
              <a:rPr sz="2000" b="1" dirty="0">
                <a:latin typeface="Arial"/>
                <a:cs typeface="Arial"/>
              </a:rPr>
              <a:t>une</a:t>
            </a:r>
            <a:r>
              <a:rPr sz="2000" b="1" spc="5" dirty="0">
                <a:latin typeface="Arial"/>
                <a:cs typeface="Arial"/>
              </a:rPr>
              <a:t> </a:t>
            </a:r>
            <a:r>
              <a:rPr sz="2000" b="1" dirty="0">
                <a:latin typeface="Arial"/>
                <a:cs typeface="Arial"/>
              </a:rPr>
              <a:t>et</a:t>
            </a:r>
            <a:r>
              <a:rPr sz="2000" b="1" spc="-10" dirty="0">
                <a:latin typeface="Arial"/>
                <a:cs typeface="Arial"/>
              </a:rPr>
              <a:t> </a:t>
            </a:r>
            <a:r>
              <a:rPr sz="2000" b="1" dirty="0">
                <a:latin typeface="Arial"/>
                <a:cs typeface="Arial"/>
              </a:rPr>
              <a:t>une</a:t>
            </a:r>
            <a:r>
              <a:rPr sz="2000" b="1" spc="5" dirty="0">
                <a:latin typeface="Arial"/>
                <a:cs typeface="Arial"/>
              </a:rPr>
              <a:t> </a:t>
            </a:r>
            <a:r>
              <a:rPr sz="2000" b="1" spc="-5" dirty="0">
                <a:latin typeface="Arial"/>
                <a:cs typeface="Arial"/>
              </a:rPr>
              <a:t>seule</a:t>
            </a:r>
            <a:r>
              <a:rPr sz="2000" b="1" spc="-30" dirty="0">
                <a:latin typeface="Arial"/>
                <a:cs typeface="Arial"/>
              </a:rPr>
              <a:t> </a:t>
            </a:r>
            <a:r>
              <a:rPr sz="2000" b="1" dirty="0">
                <a:latin typeface="Arial"/>
                <a:cs typeface="Arial"/>
              </a:rPr>
              <a:t>société</a:t>
            </a:r>
            <a:r>
              <a:rPr sz="2000" b="1" spc="-20" dirty="0">
                <a:latin typeface="Arial"/>
                <a:cs typeface="Arial"/>
              </a:rPr>
              <a:t> </a:t>
            </a:r>
            <a:r>
              <a:rPr sz="2000" b="1" dirty="0">
                <a:latin typeface="Arial"/>
                <a:cs typeface="Arial"/>
              </a:rPr>
              <a:t>(toute</a:t>
            </a:r>
            <a:r>
              <a:rPr sz="2000" b="1" spc="-25" dirty="0">
                <a:latin typeface="Arial"/>
                <a:cs typeface="Arial"/>
              </a:rPr>
              <a:t> </a:t>
            </a:r>
            <a:r>
              <a:rPr sz="2000" b="1" dirty="0">
                <a:latin typeface="Arial"/>
                <a:cs typeface="Arial"/>
              </a:rPr>
              <a:t>les </a:t>
            </a:r>
            <a:r>
              <a:rPr sz="2000" b="1" spc="-540" dirty="0">
                <a:latin typeface="Arial"/>
                <a:cs typeface="Arial"/>
              </a:rPr>
              <a:t> </a:t>
            </a:r>
            <a:r>
              <a:rPr sz="2000" b="1" dirty="0">
                <a:latin typeface="Arial"/>
                <a:cs typeface="Arial"/>
              </a:rPr>
              <a:t>personnes</a:t>
            </a:r>
            <a:r>
              <a:rPr sz="2000" b="1" spc="-30" dirty="0">
                <a:latin typeface="Arial"/>
                <a:cs typeface="Arial"/>
              </a:rPr>
              <a:t> </a:t>
            </a:r>
            <a:r>
              <a:rPr sz="2000" b="1" dirty="0">
                <a:latin typeface="Arial"/>
                <a:cs typeface="Arial"/>
              </a:rPr>
              <a:t>ont</a:t>
            </a:r>
            <a:r>
              <a:rPr sz="2000" b="1" spc="-15" dirty="0">
                <a:latin typeface="Arial"/>
                <a:cs typeface="Arial"/>
              </a:rPr>
              <a:t> </a:t>
            </a:r>
            <a:r>
              <a:rPr sz="2000" b="1" dirty="0">
                <a:latin typeface="Arial"/>
                <a:cs typeface="Arial"/>
              </a:rPr>
              <a:t>un </a:t>
            </a:r>
            <a:r>
              <a:rPr sz="2000" b="1" spc="-5" dirty="0">
                <a:latin typeface="Arial"/>
                <a:cs typeface="Arial"/>
              </a:rPr>
              <a:t>emploi)</a:t>
            </a:r>
            <a:endParaRPr sz="2000">
              <a:latin typeface="Arial"/>
              <a:cs typeface="Arial"/>
            </a:endParaRPr>
          </a:p>
          <a:p>
            <a:pPr marL="12700">
              <a:lnSpc>
                <a:spcPct val="100000"/>
              </a:lnSpc>
              <a:spcBef>
                <a:spcPts val="484"/>
              </a:spcBef>
            </a:pPr>
            <a:r>
              <a:rPr sz="2000" b="1" dirty="0">
                <a:latin typeface="Arial"/>
                <a:cs typeface="Arial"/>
              </a:rPr>
              <a:t>0</a:t>
            </a:r>
            <a:r>
              <a:rPr sz="2000" b="1" spc="-20" dirty="0">
                <a:latin typeface="Arial"/>
                <a:cs typeface="Arial"/>
              </a:rPr>
              <a:t> </a:t>
            </a:r>
            <a:r>
              <a:rPr sz="2000" b="1" dirty="0">
                <a:latin typeface="Arial"/>
                <a:cs typeface="Arial"/>
              </a:rPr>
              <a:t>..</a:t>
            </a:r>
            <a:r>
              <a:rPr sz="2000" b="1" spc="-35" dirty="0">
                <a:latin typeface="Arial"/>
                <a:cs typeface="Arial"/>
              </a:rPr>
              <a:t> </a:t>
            </a:r>
            <a:r>
              <a:rPr sz="2000" b="1" dirty="0">
                <a:latin typeface="Arial"/>
                <a:cs typeface="Arial"/>
              </a:rPr>
              <a:t>*</a:t>
            </a:r>
            <a:r>
              <a:rPr sz="2000" b="1" spc="-15" dirty="0">
                <a:latin typeface="Arial"/>
                <a:cs typeface="Arial"/>
              </a:rPr>
              <a:t> </a:t>
            </a:r>
            <a:r>
              <a:rPr sz="2000" b="1" dirty="0">
                <a:latin typeface="Arial"/>
                <a:cs typeface="Arial"/>
              </a:rPr>
              <a:t>:</a:t>
            </a:r>
            <a:r>
              <a:rPr sz="2000" b="1" spc="-20" dirty="0">
                <a:latin typeface="Arial"/>
                <a:cs typeface="Arial"/>
              </a:rPr>
              <a:t> </a:t>
            </a:r>
            <a:r>
              <a:rPr sz="2000" b="1" dirty="0">
                <a:latin typeface="Arial"/>
                <a:cs typeface="Arial"/>
              </a:rPr>
              <a:t>Une</a:t>
            </a:r>
            <a:r>
              <a:rPr sz="2000" b="1" spc="5" dirty="0">
                <a:latin typeface="Arial"/>
                <a:cs typeface="Arial"/>
              </a:rPr>
              <a:t> </a:t>
            </a:r>
            <a:r>
              <a:rPr sz="2000" b="1" dirty="0">
                <a:latin typeface="Arial"/>
                <a:cs typeface="Arial"/>
              </a:rPr>
              <a:t>société</a:t>
            </a:r>
            <a:r>
              <a:rPr sz="2000" b="1" spc="-35" dirty="0">
                <a:latin typeface="Arial"/>
                <a:cs typeface="Arial"/>
              </a:rPr>
              <a:t> </a:t>
            </a:r>
            <a:r>
              <a:rPr sz="2000" b="1" dirty="0">
                <a:latin typeface="Arial"/>
                <a:cs typeface="Arial"/>
              </a:rPr>
              <a:t>emploie</a:t>
            </a:r>
            <a:r>
              <a:rPr sz="2000" b="1" spc="-25" dirty="0">
                <a:latin typeface="Arial"/>
                <a:cs typeface="Arial"/>
              </a:rPr>
              <a:t> </a:t>
            </a:r>
            <a:r>
              <a:rPr sz="2000" b="1" dirty="0">
                <a:latin typeface="Arial"/>
                <a:cs typeface="Arial"/>
              </a:rPr>
              <a:t>de</a:t>
            </a:r>
            <a:r>
              <a:rPr sz="2000" b="1" spc="-15" dirty="0">
                <a:latin typeface="Arial"/>
                <a:cs typeface="Arial"/>
              </a:rPr>
              <a:t> </a:t>
            </a:r>
            <a:r>
              <a:rPr sz="2000" b="1" dirty="0">
                <a:latin typeface="Arial"/>
                <a:cs typeface="Arial"/>
              </a:rPr>
              <a:t>zéro</a:t>
            </a:r>
            <a:r>
              <a:rPr sz="2000" b="1" spc="-25" dirty="0">
                <a:latin typeface="Arial"/>
                <a:cs typeface="Arial"/>
              </a:rPr>
              <a:t> </a:t>
            </a:r>
            <a:r>
              <a:rPr sz="2000" b="1" dirty="0">
                <a:latin typeface="Arial"/>
                <a:cs typeface="Arial"/>
              </a:rPr>
              <a:t>à</a:t>
            </a:r>
            <a:r>
              <a:rPr sz="2000" b="1" spc="-15" dirty="0">
                <a:latin typeface="Arial"/>
                <a:cs typeface="Arial"/>
              </a:rPr>
              <a:t> </a:t>
            </a:r>
            <a:r>
              <a:rPr sz="2000" b="1" dirty="0">
                <a:latin typeface="Arial"/>
                <a:cs typeface="Arial"/>
              </a:rPr>
              <a:t>plusieurs</a:t>
            </a:r>
            <a:r>
              <a:rPr sz="2000" b="1" spc="-20" dirty="0">
                <a:latin typeface="Arial"/>
                <a:cs typeface="Arial"/>
              </a:rPr>
              <a:t> </a:t>
            </a:r>
            <a:r>
              <a:rPr sz="2000" b="1" dirty="0">
                <a:latin typeface="Arial"/>
                <a:cs typeface="Arial"/>
              </a:rPr>
              <a:t>personnes</a:t>
            </a:r>
            <a:endParaRPr sz="2000">
              <a:latin typeface="Arial"/>
              <a:cs typeface="Arial"/>
            </a:endParaRPr>
          </a:p>
        </p:txBody>
      </p:sp>
      <p:pic>
        <p:nvPicPr>
          <p:cNvPr id="23" name="object 23"/>
          <p:cNvPicPr/>
          <p:nvPr/>
        </p:nvPicPr>
        <p:blipFill>
          <a:blip r:embed="rId11" cstate="print"/>
          <a:stretch>
            <a:fillRect/>
          </a:stretch>
        </p:blipFill>
        <p:spPr>
          <a:xfrm>
            <a:off x="1965325" y="2752725"/>
            <a:ext cx="5975350" cy="13525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52507" y="60452"/>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2</a:t>
            </a:r>
            <a:endParaRPr sz="1200">
              <a:latin typeface="Arial MT"/>
              <a:cs typeface="Arial MT"/>
            </a:endParaRPr>
          </a:p>
        </p:txBody>
      </p:sp>
      <p:grpSp>
        <p:nvGrpSpPr>
          <p:cNvPr id="3" name="object 3"/>
          <p:cNvGrpSpPr/>
          <p:nvPr/>
        </p:nvGrpSpPr>
        <p:grpSpPr>
          <a:xfrm>
            <a:off x="157170" y="180768"/>
            <a:ext cx="4861360" cy="1617921"/>
            <a:chOff x="157170" y="265175"/>
            <a:chExt cx="4861360" cy="1617921"/>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25651" y="265175"/>
              <a:ext cx="3992879" cy="740663"/>
            </a:xfrm>
            <a:prstGeom prst="rect">
              <a:avLst/>
            </a:prstGeom>
          </p:spPr>
        </p:pic>
      </p:grpSp>
      <p:sp>
        <p:nvSpPr>
          <p:cNvPr id="13" name="object 13"/>
          <p:cNvSpPr txBox="1">
            <a:spLocks noGrp="1"/>
          </p:cNvSpPr>
          <p:nvPr>
            <p:ph type="title"/>
          </p:nvPr>
        </p:nvSpPr>
        <p:spPr>
          <a:xfrm>
            <a:off x="1297305" y="383489"/>
            <a:ext cx="3416300" cy="574675"/>
          </a:xfrm>
          <a:prstGeom prst="rect">
            <a:avLst/>
          </a:prstGeom>
        </p:spPr>
        <p:txBody>
          <a:bodyPr vert="horz" wrap="square" lIns="0" tIns="12700" rIns="0" bIns="0" rtlCol="0">
            <a:spAutoFit/>
          </a:bodyPr>
          <a:lstStyle/>
          <a:p>
            <a:pPr marL="12700">
              <a:lnSpc>
                <a:spcPct val="100000"/>
              </a:lnSpc>
              <a:spcBef>
                <a:spcPts val="100"/>
              </a:spcBef>
            </a:pPr>
            <a:r>
              <a:rPr sz="3600" spc="-5" dirty="0"/>
              <a:t>Plan</a:t>
            </a:r>
            <a:r>
              <a:rPr sz="3600" spc="-45" dirty="0"/>
              <a:t> </a:t>
            </a:r>
            <a:r>
              <a:rPr lang="fr-FR" sz="3600" dirty="0"/>
              <a:t>de</a:t>
            </a:r>
            <a:r>
              <a:rPr lang="fr-FR" sz="3600" spc="-25" dirty="0"/>
              <a:t> </a:t>
            </a:r>
            <a:r>
              <a:rPr lang="fr-FR" sz="3600" dirty="0"/>
              <a:t>la</a:t>
            </a:r>
            <a:r>
              <a:rPr lang="fr-FR" sz="3600" spc="-25" dirty="0"/>
              <a:t> </a:t>
            </a:r>
            <a:r>
              <a:rPr lang="fr-FR" sz="3600" dirty="0"/>
              <a:t>Séance</a:t>
            </a:r>
            <a:endParaRPr sz="3600" dirty="0"/>
          </a:p>
        </p:txBody>
      </p:sp>
      <p:sp>
        <p:nvSpPr>
          <p:cNvPr id="33" name="object 33"/>
          <p:cNvSpPr txBox="1"/>
          <p:nvPr/>
        </p:nvSpPr>
        <p:spPr>
          <a:xfrm>
            <a:off x="1249220" y="1651367"/>
            <a:ext cx="8199580" cy="4860305"/>
          </a:xfrm>
          <a:prstGeom prst="rect">
            <a:avLst/>
          </a:prstGeom>
        </p:spPr>
        <p:txBody>
          <a:bodyPr vert="horz" wrap="square" lIns="0" tIns="73660" rIns="0" bIns="0" rtlCol="0">
            <a:spAutoFit/>
          </a:bodyPr>
          <a:lstStyle/>
          <a:p>
            <a:pPr marL="526415" indent="-514350">
              <a:lnSpc>
                <a:spcPct val="100000"/>
              </a:lnSpc>
              <a:spcBef>
                <a:spcPts val="580"/>
              </a:spcBef>
              <a:buClr>
                <a:srgbClr val="FB0028"/>
              </a:buClr>
              <a:buSzPct val="75000"/>
              <a:buFont typeface="+mj-lt"/>
              <a:buAutoNum type="romanUcPeriod"/>
              <a:tabLst>
                <a:tab pos="354965" algn="l"/>
                <a:tab pos="355600" algn="l"/>
              </a:tabLst>
            </a:pPr>
            <a:r>
              <a:rPr lang="fr-FR" sz="3200" dirty="0">
                <a:latin typeface="Arial"/>
                <a:cs typeface="Arial"/>
              </a:rPr>
              <a:t>Introduction</a:t>
            </a:r>
          </a:p>
          <a:p>
            <a:pPr marL="526415" indent="-514350">
              <a:lnSpc>
                <a:spcPct val="100000"/>
              </a:lnSpc>
              <a:spcBef>
                <a:spcPts val="580"/>
              </a:spcBef>
              <a:buClr>
                <a:srgbClr val="FB0028"/>
              </a:buClr>
              <a:buSzPct val="75000"/>
              <a:buFont typeface="+mj-lt"/>
              <a:buAutoNum type="romanUcPeriod"/>
              <a:tabLst>
                <a:tab pos="354965" algn="l"/>
                <a:tab pos="355600" algn="l"/>
              </a:tabLst>
            </a:pPr>
            <a:r>
              <a:rPr lang="fr-FR" sz="3200" dirty="0">
                <a:latin typeface="Arial"/>
                <a:cs typeface="Arial"/>
              </a:rPr>
              <a:t>Définitions</a:t>
            </a:r>
          </a:p>
          <a:p>
            <a:pPr marL="526415" indent="-514350">
              <a:spcBef>
                <a:spcPts val="580"/>
              </a:spcBef>
              <a:buClr>
                <a:srgbClr val="FB0028"/>
              </a:buClr>
              <a:buSzPct val="75000"/>
              <a:buFont typeface="+mj-lt"/>
              <a:buAutoNum type="romanUcPeriod"/>
              <a:tabLst>
                <a:tab pos="354965" algn="l"/>
                <a:tab pos="355600" algn="l"/>
              </a:tabLst>
            </a:pPr>
            <a:r>
              <a:rPr lang="fr-FR" sz="3200" dirty="0">
                <a:latin typeface="Arial"/>
                <a:cs typeface="Arial"/>
              </a:rPr>
              <a:t>Les visibilités des attributs  et des méthodes</a:t>
            </a:r>
          </a:p>
          <a:p>
            <a:pPr marL="526415" indent="-514350">
              <a:spcBef>
                <a:spcPts val="580"/>
              </a:spcBef>
              <a:buClr>
                <a:srgbClr val="FB0028"/>
              </a:buClr>
              <a:buSzPct val="75000"/>
              <a:buFont typeface="+mj-lt"/>
              <a:buAutoNum type="romanUcPeriod"/>
              <a:tabLst>
                <a:tab pos="354965" algn="l"/>
                <a:tab pos="355600" algn="l"/>
              </a:tabLst>
            </a:pPr>
            <a:r>
              <a:rPr lang="fr-FR" sz="3200" dirty="0">
                <a:latin typeface="Arial"/>
                <a:cs typeface="Arial"/>
              </a:rPr>
              <a:t>Les Association</a:t>
            </a:r>
          </a:p>
          <a:p>
            <a:pPr marL="526415" indent="-514350">
              <a:spcBef>
                <a:spcPts val="580"/>
              </a:spcBef>
              <a:buClr>
                <a:srgbClr val="FB0028"/>
              </a:buClr>
              <a:buSzPct val="75000"/>
              <a:buFont typeface="+mj-lt"/>
              <a:buAutoNum type="romanUcPeriod"/>
              <a:tabLst>
                <a:tab pos="354965" algn="l"/>
                <a:tab pos="355600" algn="l"/>
              </a:tabLst>
            </a:pPr>
            <a:r>
              <a:rPr lang="fr-FR" sz="3200" dirty="0">
                <a:latin typeface="Arial"/>
                <a:cs typeface="Arial"/>
              </a:rPr>
              <a:t>Les contraintes</a:t>
            </a:r>
          </a:p>
          <a:p>
            <a:pPr marL="12065">
              <a:spcBef>
                <a:spcPts val="580"/>
              </a:spcBef>
              <a:buClr>
                <a:srgbClr val="FB0028"/>
              </a:buClr>
              <a:buSzPct val="75000"/>
              <a:tabLst>
                <a:tab pos="354965" algn="l"/>
                <a:tab pos="355600" algn="l"/>
              </a:tabLst>
            </a:pPr>
            <a:endParaRPr lang="fr-FR" sz="3200" dirty="0">
              <a:latin typeface="Arial"/>
              <a:cs typeface="Arial"/>
            </a:endParaRPr>
          </a:p>
          <a:p>
            <a:pPr marL="526415" indent="-514350">
              <a:spcBef>
                <a:spcPts val="580"/>
              </a:spcBef>
              <a:buClr>
                <a:srgbClr val="FB0028"/>
              </a:buClr>
              <a:buSzPct val="75000"/>
              <a:buFont typeface="+mj-lt"/>
              <a:buAutoNum type="romanUcPeriod"/>
              <a:tabLst>
                <a:tab pos="354965" algn="l"/>
                <a:tab pos="355600" algn="l"/>
              </a:tabLst>
            </a:pPr>
            <a:endParaRPr lang="fr-FR" sz="3200" dirty="0">
              <a:latin typeface="Arial"/>
              <a:cs typeface="Arial"/>
            </a:endParaRPr>
          </a:p>
          <a:p>
            <a:pPr marL="526415" indent="-514350">
              <a:lnSpc>
                <a:spcPct val="100000"/>
              </a:lnSpc>
              <a:spcBef>
                <a:spcPts val="580"/>
              </a:spcBef>
              <a:buClr>
                <a:srgbClr val="FB0028"/>
              </a:buClr>
              <a:buSzPct val="75000"/>
              <a:buFont typeface="+mj-lt"/>
              <a:buAutoNum type="romanUcPeriod"/>
              <a:tabLst>
                <a:tab pos="354965" algn="l"/>
                <a:tab pos="355600" algn="l"/>
              </a:tabLst>
            </a:pPr>
            <a:endParaRPr sz="2000"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67164" y="60452"/>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20</a:t>
            </a:r>
            <a:endParaRPr sz="1200">
              <a:latin typeface="Arial MT"/>
              <a:cs typeface="Arial MT"/>
            </a:endParaRPr>
          </a:p>
        </p:txBody>
      </p:sp>
      <p:grpSp>
        <p:nvGrpSpPr>
          <p:cNvPr id="3" name="object 3"/>
          <p:cNvGrpSpPr/>
          <p:nvPr/>
        </p:nvGrpSpPr>
        <p:grpSpPr>
          <a:xfrm>
            <a:off x="157170" y="304866"/>
            <a:ext cx="1000760" cy="1577975"/>
            <a:chOff x="157170" y="304866"/>
            <a:chExt cx="1000760" cy="1577975"/>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grpSp>
      <p:pic>
        <p:nvPicPr>
          <p:cNvPr id="12" name="object 12"/>
          <p:cNvPicPr/>
          <p:nvPr/>
        </p:nvPicPr>
        <p:blipFill>
          <a:blip r:embed="rId5" cstate="print"/>
          <a:stretch>
            <a:fillRect/>
          </a:stretch>
        </p:blipFill>
        <p:spPr>
          <a:xfrm>
            <a:off x="1275588" y="121920"/>
            <a:ext cx="7394448" cy="937259"/>
          </a:xfrm>
          <a:prstGeom prst="rect">
            <a:avLst/>
          </a:prstGeom>
        </p:spPr>
      </p:pic>
      <p:sp>
        <p:nvSpPr>
          <p:cNvPr id="13" name="object 13"/>
          <p:cNvSpPr txBox="1">
            <a:spLocks noGrp="1"/>
          </p:cNvSpPr>
          <p:nvPr>
            <p:ph type="title"/>
          </p:nvPr>
        </p:nvSpPr>
        <p:spPr>
          <a:prstGeom prst="rect">
            <a:avLst/>
          </a:prstGeom>
        </p:spPr>
        <p:txBody>
          <a:bodyPr vert="horz" wrap="square" lIns="0" tIns="12065" rIns="0" bIns="0" rtlCol="0">
            <a:spAutoFit/>
          </a:bodyPr>
          <a:lstStyle/>
          <a:p>
            <a:pPr marL="13335">
              <a:lnSpc>
                <a:spcPct val="100000"/>
              </a:lnSpc>
              <a:spcBef>
                <a:spcPts val="95"/>
              </a:spcBef>
            </a:pPr>
            <a:r>
              <a:rPr spc="-5" dirty="0"/>
              <a:t>Les</a:t>
            </a:r>
            <a:r>
              <a:rPr spc="-25" dirty="0"/>
              <a:t> </a:t>
            </a:r>
            <a:r>
              <a:rPr spc="-5" dirty="0"/>
              <a:t>diagrammes</a:t>
            </a:r>
            <a:r>
              <a:rPr spc="5" dirty="0"/>
              <a:t> </a:t>
            </a:r>
            <a:r>
              <a:rPr spc="-5" dirty="0"/>
              <a:t>de</a:t>
            </a:r>
            <a:r>
              <a:rPr spc="-10" dirty="0"/>
              <a:t> </a:t>
            </a:r>
            <a:r>
              <a:rPr spc="-5" dirty="0"/>
              <a:t>classes</a:t>
            </a:r>
          </a:p>
        </p:txBody>
      </p:sp>
      <p:grpSp>
        <p:nvGrpSpPr>
          <p:cNvPr id="14" name="object 14"/>
          <p:cNvGrpSpPr/>
          <p:nvPr/>
        </p:nvGrpSpPr>
        <p:grpSpPr>
          <a:xfrm>
            <a:off x="935736" y="2097023"/>
            <a:ext cx="8883650" cy="1199515"/>
            <a:chOff x="935736" y="2097023"/>
            <a:chExt cx="8883650" cy="1199515"/>
          </a:xfrm>
        </p:grpSpPr>
        <p:pic>
          <p:nvPicPr>
            <p:cNvPr id="15" name="object 15"/>
            <p:cNvPicPr/>
            <p:nvPr/>
          </p:nvPicPr>
          <p:blipFill>
            <a:blip r:embed="rId6" cstate="print"/>
            <a:stretch>
              <a:fillRect/>
            </a:stretch>
          </p:blipFill>
          <p:spPr>
            <a:xfrm>
              <a:off x="935736" y="2205227"/>
              <a:ext cx="426719" cy="347472"/>
            </a:xfrm>
            <a:prstGeom prst="rect">
              <a:avLst/>
            </a:prstGeom>
          </p:spPr>
        </p:pic>
        <p:pic>
          <p:nvPicPr>
            <p:cNvPr id="16" name="object 16"/>
            <p:cNvPicPr/>
            <p:nvPr/>
          </p:nvPicPr>
          <p:blipFill>
            <a:blip r:embed="rId7" cstate="print"/>
            <a:stretch>
              <a:fillRect/>
            </a:stretch>
          </p:blipFill>
          <p:spPr>
            <a:xfrm>
              <a:off x="1225295" y="2097023"/>
              <a:ext cx="7892796" cy="461772"/>
            </a:xfrm>
            <a:prstGeom prst="rect">
              <a:avLst/>
            </a:prstGeom>
          </p:spPr>
        </p:pic>
        <p:pic>
          <p:nvPicPr>
            <p:cNvPr id="17" name="object 17"/>
            <p:cNvPicPr/>
            <p:nvPr/>
          </p:nvPicPr>
          <p:blipFill>
            <a:blip r:embed="rId8" cstate="print"/>
            <a:stretch>
              <a:fillRect/>
            </a:stretch>
          </p:blipFill>
          <p:spPr>
            <a:xfrm>
              <a:off x="1225295" y="2432303"/>
              <a:ext cx="2074164" cy="461772"/>
            </a:xfrm>
            <a:prstGeom prst="rect">
              <a:avLst/>
            </a:prstGeom>
          </p:spPr>
        </p:pic>
        <p:pic>
          <p:nvPicPr>
            <p:cNvPr id="18" name="object 18"/>
            <p:cNvPicPr/>
            <p:nvPr/>
          </p:nvPicPr>
          <p:blipFill>
            <a:blip r:embed="rId6" cstate="print"/>
            <a:stretch>
              <a:fillRect/>
            </a:stretch>
          </p:blipFill>
          <p:spPr>
            <a:xfrm>
              <a:off x="935736" y="2942843"/>
              <a:ext cx="426719" cy="347472"/>
            </a:xfrm>
            <a:prstGeom prst="rect">
              <a:avLst/>
            </a:prstGeom>
          </p:spPr>
        </p:pic>
        <p:pic>
          <p:nvPicPr>
            <p:cNvPr id="19" name="object 19"/>
            <p:cNvPicPr/>
            <p:nvPr/>
          </p:nvPicPr>
          <p:blipFill>
            <a:blip r:embed="rId9" cstate="print"/>
            <a:stretch>
              <a:fillRect/>
            </a:stretch>
          </p:blipFill>
          <p:spPr>
            <a:xfrm>
              <a:off x="1225295" y="2834639"/>
              <a:ext cx="903731" cy="461772"/>
            </a:xfrm>
            <a:prstGeom prst="rect">
              <a:avLst/>
            </a:prstGeom>
          </p:spPr>
        </p:pic>
        <p:pic>
          <p:nvPicPr>
            <p:cNvPr id="20" name="object 20"/>
            <p:cNvPicPr/>
            <p:nvPr/>
          </p:nvPicPr>
          <p:blipFill>
            <a:blip r:embed="rId10" cstate="print"/>
            <a:stretch>
              <a:fillRect/>
            </a:stretch>
          </p:blipFill>
          <p:spPr>
            <a:xfrm>
              <a:off x="1751075" y="2834639"/>
              <a:ext cx="8068056" cy="461772"/>
            </a:xfrm>
            <a:prstGeom prst="rect">
              <a:avLst/>
            </a:prstGeom>
          </p:spPr>
        </p:pic>
      </p:grpSp>
      <p:sp>
        <p:nvSpPr>
          <p:cNvPr id="21" name="object 21"/>
          <p:cNvSpPr txBox="1"/>
          <p:nvPr/>
        </p:nvSpPr>
        <p:spPr>
          <a:xfrm>
            <a:off x="1044651" y="1335637"/>
            <a:ext cx="8577580" cy="1930400"/>
          </a:xfrm>
          <a:prstGeom prst="rect">
            <a:avLst/>
          </a:prstGeom>
        </p:spPr>
        <p:txBody>
          <a:bodyPr vert="horz" wrap="square" lIns="0" tIns="239395" rIns="0" bIns="0" rtlCol="0">
            <a:spAutoFit/>
          </a:bodyPr>
          <a:lstStyle/>
          <a:p>
            <a:pPr marL="1582420">
              <a:lnSpc>
                <a:spcPct val="100000"/>
              </a:lnSpc>
              <a:spcBef>
                <a:spcPts val="1885"/>
              </a:spcBef>
            </a:pPr>
            <a:r>
              <a:rPr sz="2800" b="1" spc="-25" dirty="0">
                <a:latin typeface="Constantia"/>
                <a:cs typeface="Constantia"/>
              </a:rPr>
              <a:t>Navigabilité</a:t>
            </a:r>
            <a:endParaRPr sz="2800">
              <a:latin typeface="Constantia"/>
              <a:cs typeface="Constantia"/>
            </a:endParaRPr>
          </a:p>
          <a:p>
            <a:pPr marL="355600" marR="777875" indent="-343535">
              <a:lnSpc>
                <a:spcPct val="100000"/>
              </a:lnSpc>
              <a:spcBef>
                <a:spcPts val="1405"/>
              </a:spcBef>
              <a:buClr>
                <a:srgbClr val="FB0028"/>
              </a:buClr>
              <a:buSzPct val="75000"/>
              <a:buFont typeface="Wingdings"/>
              <a:buChar char=""/>
              <a:tabLst>
                <a:tab pos="354965" algn="l"/>
                <a:tab pos="356235" algn="l"/>
              </a:tabLst>
            </a:pPr>
            <a:r>
              <a:rPr sz="2200" b="1" spc="-5" dirty="0">
                <a:latin typeface="Arial"/>
                <a:cs typeface="Arial"/>
              </a:rPr>
              <a:t>La</a:t>
            </a:r>
            <a:r>
              <a:rPr sz="2200" b="1" spc="5" dirty="0">
                <a:latin typeface="Arial"/>
                <a:cs typeface="Arial"/>
              </a:rPr>
              <a:t> </a:t>
            </a:r>
            <a:r>
              <a:rPr sz="2200" b="1" spc="-5" dirty="0">
                <a:latin typeface="Arial"/>
                <a:cs typeface="Arial"/>
              </a:rPr>
              <a:t>navigabilité</a:t>
            </a:r>
            <a:r>
              <a:rPr sz="2200" b="1" spc="25" dirty="0">
                <a:latin typeface="Arial"/>
                <a:cs typeface="Arial"/>
              </a:rPr>
              <a:t> </a:t>
            </a:r>
            <a:r>
              <a:rPr sz="2200" b="1" spc="-5" dirty="0">
                <a:latin typeface="Arial"/>
                <a:cs typeface="Arial"/>
              </a:rPr>
              <a:t>indique</a:t>
            </a:r>
            <a:r>
              <a:rPr sz="2200" b="1" spc="25" dirty="0">
                <a:latin typeface="Arial"/>
                <a:cs typeface="Arial"/>
              </a:rPr>
              <a:t> </a:t>
            </a:r>
            <a:r>
              <a:rPr sz="2200" b="1" spc="-5" dirty="0">
                <a:latin typeface="Arial"/>
                <a:cs typeface="Arial"/>
              </a:rPr>
              <a:t>s’il</a:t>
            </a:r>
            <a:r>
              <a:rPr sz="2200" b="1" spc="10" dirty="0">
                <a:latin typeface="Arial"/>
                <a:cs typeface="Arial"/>
              </a:rPr>
              <a:t> </a:t>
            </a:r>
            <a:r>
              <a:rPr sz="2200" b="1" spc="-5" dirty="0">
                <a:latin typeface="Arial"/>
                <a:cs typeface="Arial"/>
              </a:rPr>
              <a:t>est</a:t>
            </a:r>
            <a:r>
              <a:rPr sz="2200" b="1" spc="5" dirty="0">
                <a:latin typeface="Arial"/>
                <a:cs typeface="Arial"/>
              </a:rPr>
              <a:t> </a:t>
            </a:r>
            <a:r>
              <a:rPr sz="2200" b="1" spc="-5" dirty="0">
                <a:latin typeface="Arial"/>
                <a:cs typeface="Arial"/>
              </a:rPr>
              <a:t>possible</a:t>
            </a:r>
            <a:r>
              <a:rPr sz="2200" b="1" spc="30" dirty="0">
                <a:latin typeface="Arial"/>
                <a:cs typeface="Arial"/>
              </a:rPr>
              <a:t> </a:t>
            </a:r>
            <a:r>
              <a:rPr sz="2200" b="1" spc="-5" dirty="0">
                <a:latin typeface="Arial"/>
                <a:cs typeface="Arial"/>
              </a:rPr>
              <a:t>de</a:t>
            </a:r>
            <a:r>
              <a:rPr sz="2200" b="1" spc="15" dirty="0">
                <a:latin typeface="Arial"/>
                <a:cs typeface="Arial"/>
              </a:rPr>
              <a:t> </a:t>
            </a:r>
            <a:r>
              <a:rPr sz="2200" b="1" spc="-5" dirty="0">
                <a:latin typeface="Arial"/>
                <a:cs typeface="Arial"/>
              </a:rPr>
              <a:t>traverser</a:t>
            </a:r>
            <a:r>
              <a:rPr sz="2200" b="1" spc="5" dirty="0">
                <a:latin typeface="Arial"/>
                <a:cs typeface="Arial"/>
              </a:rPr>
              <a:t> </a:t>
            </a:r>
            <a:r>
              <a:rPr sz="2200" b="1" spc="-5" dirty="0">
                <a:latin typeface="Arial"/>
                <a:cs typeface="Arial"/>
              </a:rPr>
              <a:t>une </a:t>
            </a:r>
            <a:r>
              <a:rPr sz="2200" b="1" spc="-595" dirty="0">
                <a:latin typeface="Arial"/>
                <a:cs typeface="Arial"/>
              </a:rPr>
              <a:t> </a:t>
            </a:r>
            <a:r>
              <a:rPr sz="2200" b="1" spc="-5" dirty="0">
                <a:latin typeface="Arial"/>
                <a:cs typeface="Arial"/>
              </a:rPr>
              <a:t>association.</a:t>
            </a:r>
            <a:endParaRPr sz="2200">
              <a:latin typeface="Arial"/>
              <a:cs typeface="Arial"/>
            </a:endParaRPr>
          </a:p>
          <a:p>
            <a:pPr marL="355600" indent="-343535">
              <a:lnSpc>
                <a:spcPct val="100000"/>
              </a:lnSpc>
              <a:spcBef>
                <a:spcPts val="525"/>
              </a:spcBef>
              <a:buClr>
                <a:srgbClr val="FB0028"/>
              </a:buClr>
              <a:buSzPct val="75000"/>
              <a:buFont typeface="Wingdings"/>
              <a:buChar char=""/>
              <a:tabLst>
                <a:tab pos="354965" algn="l"/>
                <a:tab pos="356235" algn="l"/>
              </a:tabLst>
            </a:pPr>
            <a:r>
              <a:rPr sz="2200" b="1" spc="-5" dirty="0">
                <a:latin typeface="Arial"/>
                <a:cs typeface="Arial"/>
              </a:rPr>
              <a:t>Par défaut,</a:t>
            </a:r>
            <a:r>
              <a:rPr sz="2200" b="1" spc="30" dirty="0">
                <a:latin typeface="Arial"/>
                <a:cs typeface="Arial"/>
              </a:rPr>
              <a:t> </a:t>
            </a:r>
            <a:r>
              <a:rPr sz="2200" b="1" spc="-5" dirty="0">
                <a:latin typeface="Arial"/>
                <a:cs typeface="Arial"/>
              </a:rPr>
              <a:t>une</a:t>
            </a:r>
            <a:r>
              <a:rPr sz="2200" b="1" spc="15" dirty="0">
                <a:latin typeface="Arial"/>
                <a:cs typeface="Arial"/>
              </a:rPr>
              <a:t> </a:t>
            </a:r>
            <a:r>
              <a:rPr sz="2200" b="1" spc="-5" dirty="0">
                <a:latin typeface="Arial"/>
                <a:cs typeface="Arial"/>
              </a:rPr>
              <a:t>association</a:t>
            </a:r>
            <a:r>
              <a:rPr sz="2200" b="1" spc="45" dirty="0">
                <a:latin typeface="Arial"/>
                <a:cs typeface="Arial"/>
              </a:rPr>
              <a:t> </a:t>
            </a:r>
            <a:r>
              <a:rPr sz="2200" b="1" spc="-5" dirty="0">
                <a:latin typeface="Arial"/>
                <a:cs typeface="Arial"/>
              </a:rPr>
              <a:t>est</a:t>
            </a:r>
            <a:r>
              <a:rPr sz="2200" b="1" spc="5" dirty="0">
                <a:latin typeface="Arial"/>
                <a:cs typeface="Arial"/>
              </a:rPr>
              <a:t> </a:t>
            </a:r>
            <a:r>
              <a:rPr sz="2200" b="1" spc="-5" dirty="0">
                <a:latin typeface="Arial"/>
                <a:cs typeface="Arial"/>
              </a:rPr>
              <a:t>navigable</a:t>
            </a:r>
            <a:r>
              <a:rPr sz="2200" b="1" spc="30" dirty="0">
                <a:latin typeface="Arial"/>
                <a:cs typeface="Arial"/>
              </a:rPr>
              <a:t> </a:t>
            </a:r>
            <a:r>
              <a:rPr sz="2200" b="1" spc="-5" dirty="0">
                <a:latin typeface="Arial"/>
                <a:cs typeface="Arial"/>
              </a:rPr>
              <a:t>dans</a:t>
            </a:r>
            <a:r>
              <a:rPr sz="2200" b="1" spc="15" dirty="0">
                <a:latin typeface="Arial"/>
                <a:cs typeface="Arial"/>
              </a:rPr>
              <a:t> </a:t>
            </a:r>
            <a:r>
              <a:rPr sz="2200" b="1" spc="-5" dirty="0">
                <a:latin typeface="Arial"/>
                <a:cs typeface="Arial"/>
              </a:rPr>
              <a:t>les</a:t>
            </a:r>
            <a:r>
              <a:rPr sz="2200" b="1" spc="20" dirty="0">
                <a:latin typeface="Arial"/>
                <a:cs typeface="Arial"/>
              </a:rPr>
              <a:t> </a:t>
            </a:r>
            <a:r>
              <a:rPr sz="2200" b="1" spc="-5" dirty="0">
                <a:latin typeface="Arial"/>
                <a:cs typeface="Arial"/>
              </a:rPr>
              <a:t>deux</a:t>
            </a:r>
            <a:r>
              <a:rPr sz="2200" b="1" spc="15" dirty="0">
                <a:latin typeface="Arial"/>
                <a:cs typeface="Arial"/>
              </a:rPr>
              <a:t> </a:t>
            </a:r>
            <a:r>
              <a:rPr sz="2200" b="1" spc="-5" dirty="0">
                <a:latin typeface="Arial"/>
                <a:cs typeface="Arial"/>
              </a:rPr>
              <a:t>sens.</a:t>
            </a:r>
            <a:endParaRPr sz="2200">
              <a:latin typeface="Arial"/>
              <a:cs typeface="Arial"/>
            </a:endParaRPr>
          </a:p>
        </p:txBody>
      </p:sp>
      <p:pic>
        <p:nvPicPr>
          <p:cNvPr id="22" name="object 22"/>
          <p:cNvPicPr/>
          <p:nvPr/>
        </p:nvPicPr>
        <p:blipFill>
          <a:blip r:embed="rId11" cstate="print"/>
          <a:stretch>
            <a:fillRect/>
          </a:stretch>
        </p:blipFill>
        <p:spPr>
          <a:xfrm>
            <a:off x="1500250" y="3357561"/>
            <a:ext cx="7024624" cy="34575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67164" y="60452"/>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21</a:t>
            </a:r>
            <a:endParaRPr sz="1200">
              <a:latin typeface="Arial MT"/>
              <a:cs typeface="Arial MT"/>
            </a:endParaRPr>
          </a:p>
        </p:txBody>
      </p:sp>
      <p:grpSp>
        <p:nvGrpSpPr>
          <p:cNvPr id="3" name="object 3"/>
          <p:cNvGrpSpPr/>
          <p:nvPr/>
        </p:nvGrpSpPr>
        <p:grpSpPr>
          <a:xfrm>
            <a:off x="157170" y="304866"/>
            <a:ext cx="1000760" cy="1577975"/>
            <a:chOff x="157170" y="304866"/>
            <a:chExt cx="1000760" cy="1577975"/>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grpSp>
      <p:pic>
        <p:nvPicPr>
          <p:cNvPr id="12" name="object 12"/>
          <p:cNvPicPr/>
          <p:nvPr/>
        </p:nvPicPr>
        <p:blipFill>
          <a:blip r:embed="rId5" cstate="print"/>
          <a:stretch>
            <a:fillRect/>
          </a:stretch>
        </p:blipFill>
        <p:spPr>
          <a:xfrm>
            <a:off x="1275588" y="121920"/>
            <a:ext cx="7394448" cy="937259"/>
          </a:xfrm>
          <a:prstGeom prst="rect">
            <a:avLst/>
          </a:prstGeom>
        </p:spPr>
      </p:pic>
      <p:sp>
        <p:nvSpPr>
          <p:cNvPr id="13" name="object 13"/>
          <p:cNvSpPr txBox="1">
            <a:spLocks noGrp="1"/>
          </p:cNvSpPr>
          <p:nvPr>
            <p:ph type="title"/>
          </p:nvPr>
        </p:nvSpPr>
        <p:spPr>
          <a:prstGeom prst="rect">
            <a:avLst/>
          </a:prstGeom>
        </p:spPr>
        <p:txBody>
          <a:bodyPr vert="horz" wrap="square" lIns="0" tIns="12065" rIns="0" bIns="0" rtlCol="0">
            <a:spAutoFit/>
          </a:bodyPr>
          <a:lstStyle/>
          <a:p>
            <a:pPr marL="13335">
              <a:lnSpc>
                <a:spcPct val="100000"/>
              </a:lnSpc>
              <a:spcBef>
                <a:spcPts val="95"/>
              </a:spcBef>
            </a:pPr>
            <a:r>
              <a:rPr spc="-5" dirty="0"/>
              <a:t>Les</a:t>
            </a:r>
            <a:r>
              <a:rPr spc="-25" dirty="0"/>
              <a:t> </a:t>
            </a:r>
            <a:r>
              <a:rPr spc="-5" dirty="0"/>
              <a:t>diagrammes</a:t>
            </a:r>
            <a:r>
              <a:rPr spc="5" dirty="0"/>
              <a:t> </a:t>
            </a:r>
            <a:r>
              <a:rPr spc="-5" dirty="0"/>
              <a:t>de</a:t>
            </a:r>
            <a:r>
              <a:rPr spc="-10" dirty="0"/>
              <a:t> </a:t>
            </a:r>
            <a:r>
              <a:rPr spc="-5" dirty="0"/>
              <a:t>classes</a:t>
            </a:r>
          </a:p>
        </p:txBody>
      </p:sp>
      <p:grpSp>
        <p:nvGrpSpPr>
          <p:cNvPr id="14" name="object 14"/>
          <p:cNvGrpSpPr/>
          <p:nvPr/>
        </p:nvGrpSpPr>
        <p:grpSpPr>
          <a:xfrm>
            <a:off x="876300" y="2150364"/>
            <a:ext cx="8932545" cy="3352800"/>
            <a:chOff x="876300" y="2150364"/>
            <a:chExt cx="8932545" cy="3352800"/>
          </a:xfrm>
        </p:grpSpPr>
        <p:pic>
          <p:nvPicPr>
            <p:cNvPr id="15" name="object 15"/>
            <p:cNvPicPr/>
            <p:nvPr/>
          </p:nvPicPr>
          <p:blipFill>
            <a:blip r:embed="rId6" cstate="print"/>
            <a:stretch>
              <a:fillRect/>
            </a:stretch>
          </p:blipFill>
          <p:spPr>
            <a:xfrm>
              <a:off x="876300" y="2272284"/>
              <a:ext cx="464819" cy="376427"/>
            </a:xfrm>
            <a:prstGeom prst="rect">
              <a:avLst/>
            </a:prstGeom>
          </p:spPr>
        </p:pic>
        <p:pic>
          <p:nvPicPr>
            <p:cNvPr id="16" name="object 16"/>
            <p:cNvPicPr/>
            <p:nvPr/>
          </p:nvPicPr>
          <p:blipFill>
            <a:blip r:embed="rId7" cstate="print"/>
            <a:stretch>
              <a:fillRect/>
            </a:stretch>
          </p:blipFill>
          <p:spPr>
            <a:xfrm>
              <a:off x="1162811" y="2150364"/>
              <a:ext cx="6128003" cy="499872"/>
            </a:xfrm>
            <a:prstGeom prst="rect">
              <a:avLst/>
            </a:prstGeom>
          </p:spPr>
        </p:pic>
        <p:pic>
          <p:nvPicPr>
            <p:cNvPr id="17" name="object 17"/>
            <p:cNvPicPr/>
            <p:nvPr/>
          </p:nvPicPr>
          <p:blipFill>
            <a:blip r:embed="rId8" cstate="print"/>
            <a:stretch>
              <a:fillRect/>
            </a:stretch>
          </p:blipFill>
          <p:spPr>
            <a:xfrm>
              <a:off x="6882384" y="2150364"/>
              <a:ext cx="2441448" cy="499872"/>
            </a:xfrm>
            <a:prstGeom prst="rect">
              <a:avLst/>
            </a:prstGeom>
          </p:spPr>
        </p:pic>
        <p:pic>
          <p:nvPicPr>
            <p:cNvPr id="18" name="object 18"/>
            <p:cNvPicPr/>
            <p:nvPr/>
          </p:nvPicPr>
          <p:blipFill>
            <a:blip r:embed="rId6" cstate="print"/>
            <a:stretch>
              <a:fillRect/>
            </a:stretch>
          </p:blipFill>
          <p:spPr>
            <a:xfrm>
              <a:off x="876300" y="2711196"/>
              <a:ext cx="464819" cy="376427"/>
            </a:xfrm>
            <a:prstGeom prst="rect">
              <a:avLst/>
            </a:prstGeom>
          </p:spPr>
        </p:pic>
        <p:pic>
          <p:nvPicPr>
            <p:cNvPr id="19" name="object 19"/>
            <p:cNvPicPr/>
            <p:nvPr/>
          </p:nvPicPr>
          <p:blipFill>
            <a:blip r:embed="rId9" cstate="print"/>
            <a:stretch>
              <a:fillRect/>
            </a:stretch>
          </p:blipFill>
          <p:spPr>
            <a:xfrm>
              <a:off x="1162811" y="2589276"/>
              <a:ext cx="5620512" cy="499872"/>
            </a:xfrm>
            <a:prstGeom prst="rect">
              <a:avLst/>
            </a:prstGeom>
          </p:spPr>
        </p:pic>
        <p:pic>
          <p:nvPicPr>
            <p:cNvPr id="20" name="object 20"/>
            <p:cNvPicPr/>
            <p:nvPr/>
          </p:nvPicPr>
          <p:blipFill>
            <a:blip r:embed="rId10" cstate="print"/>
            <a:stretch>
              <a:fillRect/>
            </a:stretch>
          </p:blipFill>
          <p:spPr>
            <a:xfrm>
              <a:off x="6374891" y="2589276"/>
              <a:ext cx="2863595" cy="499872"/>
            </a:xfrm>
            <a:prstGeom prst="rect">
              <a:avLst/>
            </a:prstGeom>
          </p:spPr>
        </p:pic>
        <p:pic>
          <p:nvPicPr>
            <p:cNvPr id="21" name="object 21"/>
            <p:cNvPicPr/>
            <p:nvPr/>
          </p:nvPicPr>
          <p:blipFill>
            <a:blip r:embed="rId11" cstate="print"/>
            <a:stretch>
              <a:fillRect/>
            </a:stretch>
          </p:blipFill>
          <p:spPr>
            <a:xfrm>
              <a:off x="1239011" y="3028188"/>
              <a:ext cx="7719059" cy="499872"/>
            </a:xfrm>
            <a:prstGeom prst="rect">
              <a:avLst/>
            </a:prstGeom>
          </p:spPr>
        </p:pic>
        <p:pic>
          <p:nvPicPr>
            <p:cNvPr id="22" name="object 22"/>
            <p:cNvPicPr/>
            <p:nvPr/>
          </p:nvPicPr>
          <p:blipFill>
            <a:blip r:embed="rId12" cstate="print"/>
            <a:stretch>
              <a:fillRect/>
            </a:stretch>
          </p:blipFill>
          <p:spPr>
            <a:xfrm>
              <a:off x="1162811" y="3393948"/>
              <a:ext cx="2810256" cy="499871"/>
            </a:xfrm>
            <a:prstGeom prst="rect">
              <a:avLst/>
            </a:prstGeom>
          </p:spPr>
        </p:pic>
        <p:pic>
          <p:nvPicPr>
            <p:cNvPr id="23" name="object 23"/>
            <p:cNvPicPr/>
            <p:nvPr/>
          </p:nvPicPr>
          <p:blipFill>
            <a:blip r:embed="rId6" cstate="print"/>
            <a:stretch>
              <a:fillRect/>
            </a:stretch>
          </p:blipFill>
          <p:spPr>
            <a:xfrm>
              <a:off x="876300" y="3954780"/>
              <a:ext cx="464819" cy="376428"/>
            </a:xfrm>
            <a:prstGeom prst="rect">
              <a:avLst/>
            </a:prstGeom>
          </p:spPr>
        </p:pic>
        <p:pic>
          <p:nvPicPr>
            <p:cNvPr id="24" name="object 24"/>
            <p:cNvPicPr/>
            <p:nvPr/>
          </p:nvPicPr>
          <p:blipFill>
            <a:blip r:embed="rId13" cstate="print"/>
            <a:stretch>
              <a:fillRect/>
            </a:stretch>
          </p:blipFill>
          <p:spPr>
            <a:xfrm>
              <a:off x="1162811" y="3832860"/>
              <a:ext cx="1031748" cy="499871"/>
            </a:xfrm>
            <a:prstGeom prst="rect">
              <a:avLst/>
            </a:prstGeom>
          </p:spPr>
        </p:pic>
        <p:pic>
          <p:nvPicPr>
            <p:cNvPr id="25" name="object 25"/>
            <p:cNvPicPr/>
            <p:nvPr/>
          </p:nvPicPr>
          <p:blipFill>
            <a:blip r:embed="rId14" cstate="print"/>
            <a:stretch>
              <a:fillRect/>
            </a:stretch>
          </p:blipFill>
          <p:spPr>
            <a:xfrm>
              <a:off x="1786127" y="3832860"/>
              <a:ext cx="8022335" cy="499871"/>
            </a:xfrm>
            <a:prstGeom prst="rect">
              <a:avLst/>
            </a:prstGeom>
          </p:spPr>
        </p:pic>
        <p:pic>
          <p:nvPicPr>
            <p:cNvPr id="26" name="object 26"/>
            <p:cNvPicPr/>
            <p:nvPr/>
          </p:nvPicPr>
          <p:blipFill>
            <a:blip r:embed="rId15" cstate="print"/>
            <a:stretch>
              <a:fillRect/>
            </a:stretch>
          </p:blipFill>
          <p:spPr>
            <a:xfrm>
              <a:off x="1162811" y="4198620"/>
              <a:ext cx="2267712" cy="499871"/>
            </a:xfrm>
            <a:prstGeom prst="rect">
              <a:avLst/>
            </a:prstGeom>
          </p:spPr>
        </p:pic>
        <p:pic>
          <p:nvPicPr>
            <p:cNvPr id="27" name="object 27"/>
            <p:cNvPicPr/>
            <p:nvPr/>
          </p:nvPicPr>
          <p:blipFill>
            <a:blip r:embed="rId6" cstate="print"/>
            <a:stretch>
              <a:fillRect/>
            </a:stretch>
          </p:blipFill>
          <p:spPr>
            <a:xfrm>
              <a:off x="876300" y="4759452"/>
              <a:ext cx="464819" cy="376428"/>
            </a:xfrm>
            <a:prstGeom prst="rect">
              <a:avLst/>
            </a:prstGeom>
          </p:spPr>
        </p:pic>
        <p:pic>
          <p:nvPicPr>
            <p:cNvPr id="28" name="object 28"/>
            <p:cNvPicPr/>
            <p:nvPr/>
          </p:nvPicPr>
          <p:blipFill>
            <a:blip r:embed="rId16" cstate="print"/>
            <a:stretch>
              <a:fillRect/>
            </a:stretch>
          </p:blipFill>
          <p:spPr>
            <a:xfrm>
              <a:off x="1162811" y="4637532"/>
              <a:ext cx="7635240" cy="499871"/>
            </a:xfrm>
            <a:prstGeom prst="rect">
              <a:avLst/>
            </a:prstGeom>
          </p:spPr>
        </p:pic>
        <p:pic>
          <p:nvPicPr>
            <p:cNvPr id="29" name="object 29"/>
            <p:cNvPicPr/>
            <p:nvPr/>
          </p:nvPicPr>
          <p:blipFill>
            <a:blip r:embed="rId17" cstate="print"/>
            <a:stretch>
              <a:fillRect/>
            </a:stretch>
          </p:blipFill>
          <p:spPr>
            <a:xfrm>
              <a:off x="1162811" y="5003292"/>
              <a:ext cx="6380988" cy="499872"/>
            </a:xfrm>
            <a:prstGeom prst="rect">
              <a:avLst/>
            </a:prstGeom>
          </p:spPr>
        </p:pic>
      </p:grpSp>
      <p:sp>
        <p:nvSpPr>
          <p:cNvPr id="30" name="object 30"/>
          <p:cNvSpPr txBox="1"/>
          <p:nvPr/>
        </p:nvSpPr>
        <p:spPr>
          <a:xfrm>
            <a:off x="997102" y="1420113"/>
            <a:ext cx="8521065" cy="4054475"/>
          </a:xfrm>
          <a:prstGeom prst="rect">
            <a:avLst/>
          </a:prstGeom>
        </p:spPr>
        <p:txBody>
          <a:bodyPr vert="horz" wrap="square" lIns="0" tIns="12065" rIns="0" bIns="0" rtlCol="0">
            <a:spAutoFit/>
          </a:bodyPr>
          <a:lstStyle/>
          <a:p>
            <a:pPr marL="1005840">
              <a:lnSpc>
                <a:spcPct val="100000"/>
              </a:lnSpc>
              <a:spcBef>
                <a:spcPts val="95"/>
              </a:spcBef>
            </a:pPr>
            <a:r>
              <a:rPr sz="2800" b="1" spc="-30" dirty="0">
                <a:latin typeface="Constantia"/>
                <a:cs typeface="Constantia"/>
              </a:rPr>
              <a:t>L’agrégation</a:t>
            </a:r>
            <a:endParaRPr sz="2800">
              <a:latin typeface="Constantia"/>
              <a:cs typeface="Constantia"/>
            </a:endParaRPr>
          </a:p>
          <a:p>
            <a:pPr>
              <a:lnSpc>
                <a:spcPct val="100000"/>
              </a:lnSpc>
              <a:spcBef>
                <a:spcPts val="25"/>
              </a:spcBef>
            </a:pPr>
            <a:endParaRPr sz="2450">
              <a:latin typeface="Constantia"/>
              <a:cs typeface="Constantia"/>
            </a:endParaRPr>
          </a:p>
          <a:p>
            <a:pPr marL="354965" indent="-342900">
              <a:lnSpc>
                <a:spcPct val="100000"/>
              </a:lnSpc>
              <a:spcBef>
                <a:spcPts val="5"/>
              </a:spcBef>
              <a:buClr>
                <a:srgbClr val="FB0028"/>
              </a:buClr>
              <a:buSzPct val="75000"/>
              <a:buFont typeface="Wingdings"/>
              <a:buChar char=""/>
              <a:tabLst>
                <a:tab pos="354965" algn="l"/>
                <a:tab pos="355600" algn="l"/>
              </a:tabLst>
            </a:pPr>
            <a:r>
              <a:rPr sz="2400" b="1" spc="-5" dirty="0">
                <a:latin typeface="Arial"/>
                <a:cs typeface="Arial"/>
              </a:rPr>
              <a:t>L’agrégation</a:t>
            </a:r>
            <a:r>
              <a:rPr sz="2400" b="1" spc="-30" dirty="0">
                <a:latin typeface="Arial"/>
                <a:cs typeface="Arial"/>
              </a:rPr>
              <a:t> </a:t>
            </a:r>
            <a:r>
              <a:rPr sz="2400" b="1" spc="-5" dirty="0">
                <a:latin typeface="Arial"/>
                <a:cs typeface="Arial"/>
              </a:rPr>
              <a:t>est</a:t>
            </a:r>
            <a:r>
              <a:rPr sz="2400" b="1" dirty="0">
                <a:latin typeface="Arial"/>
                <a:cs typeface="Arial"/>
              </a:rPr>
              <a:t> une</a:t>
            </a:r>
            <a:r>
              <a:rPr sz="2400" b="1" spc="-5" dirty="0">
                <a:latin typeface="Arial"/>
                <a:cs typeface="Arial"/>
              </a:rPr>
              <a:t> </a:t>
            </a:r>
            <a:r>
              <a:rPr sz="2400" b="1" dirty="0">
                <a:latin typeface="Arial"/>
                <a:cs typeface="Arial"/>
              </a:rPr>
              <a:t>forme</a:t>
            </a:r>
            <a:r>
              <a:rPr sz="2400" b="1" spc="5" dirty="0">
                <a:latin typeface="Arial"/>
                <a:cs typeface="Arial"/>
              </a:rPr>
              <a:t> </a:t>
            </a:r>
            <a:r>
              <a:rPr sz="2400" b="1" spc="-5" dirty="0">
                <a:latin typeface="Arial"/>
                <a:cs typeface="Arial"/>
              </a:rPr>
              <a:t>particulière</a:t>
            </a:r>
            <a:r>
              <a:rPr sz="2400" b="1" dirty="0">
                <a:latin typeface="Arial"/>
                <a:cs typeface="Arial"/>
              </a:rPr>
              <a:t> </a:t>
            </a:r>
            <a:r>
              <a:rPr sz="2400" b="1" spc="-5" dirty="0">
                <a:latin typeface="Arial"/>
                <a:cs typeface="Arial"/>
              </a:rPr>
              <a:t>d’association.</a:t>
            </a:r>
            <a:endParaRPr sz="2400">
              <a:latin typeface="Arial"/>
              <a:cs typeface="Arial"/>
            </a:endParaRPr>
          </a:p>
          <a:p>
            <a:pPr marL="354965" marR="490855" indent="-342900">
              <a:lnSpc>
                <a:spcPct val="110000"/>
              </a:lnSpc>
              <a:spcBef>
                <a:spcPts val="285"/>
              </a:spcBef>
              <a:buClr>
                <a:srgbClr val="FB0028"/>
              </a:buClr>
              <a:buSzPct val="75000"/>
              <a:buFont typeface="Wingdings"/>
              <a:buChar char=""/>
              <a:tabLst>
                <a:tab pos="354965" algn="l"/>
                <a:tab pos="355600" algn="l"/>
              </a:tabLst>
            </a:pPr>
            <a:r>
              <a:rPr sz="2400" b="1" spc="-5" dirty="0">
                <a:latin typeface="Arial"/>
                <a:cs typeface="Arial"/>
              </a:rPr>
              <a:t>Une agrégation est</a:t>
            </a:r>
            <a:r>
              <a:rPr sz="2400" b="1" spc="10" dirty="0">
                <a:latin typeface="Arial"/>
                <a:cs typeface="Arial"/>
              </a:rPr>
              <a:t> </a:t>
            </a:r>
            <a:r>
              <a:rPr sz="2400" b="1" dirty="0">
                <a:latin typeface="Arial"/>
                <a:cs typeface="Arial"/>
              </a:rPr>
              <a:t>une</a:t>
            </a:r>
            <a:r>
              <a:rPr sz="2400" b="1" spc="10" dirty="0">
                <a:latin typeface="Arial"/>
                <a:cs typeface="Arial"/>
              </a:rPr>
              <a:t> </a:t>
            </a:r>
            <a:r>
              <a:rPr sz="2400" b="1" spc="-5" dirty="0">
                <a:latin typeface="Arial"/>
                <a:cs typeface="Arial"/>
              </a:rPr>
              <a:t>association</a:t>
            </a:r>
            <a:r>
              <a:rPr sz="2400" b="1" spc="5" dirty="0">
                <a:latin typeface="Arial"/>
                <a:cs typeface="Arial"/>
              </a:rPr>
              <a:t> </a:t>
            </a:r>
            <a:r>
              <a:rPr sz="2400" b="1" i="1" dirty="0">
                <a:latin typeface="Arial"/>
                <a:cs typeface="Arial"/>
              </a:rPr>
              <a:t>non</a:t>
            </a:r>
            <a:r>
              <a:rPr sz="2400" b="1" i="1" spc="-5" dirty="0">
                <a:latin typeface="Arial"/>
                <a:cs typeface="Arial"/>
              </a:rPr>
              <a:t> symétrique</a:t>
            </a:r>
            <a:r>
              <a:rPr sz="2400" b="1" i="1" dirty="0">
                <a:latin typeface="Arial"/>
                <a:cs typeface="Arial"/>
              </a:rPr>
              <a:t> </a:t>
            </a:r>
            <a:r>
              <a:rPr sz="2400" b="1" i="1" spc="-5" dirty="0">
                <a:latin typeface="Arial"/>
                <a:cs typeface="Arial"/>
              </a:rPr>
              <a:t>: </a:t>
            </a:r>
            <a:r>
              <a:rPr sz="2400" b="1" i="1" spc="-655" dirty="0">
                <a:latin typeface="Arial"/>
                <a:cs typeface="Arial"/>
              </a:rPr>
              <a:t> </a:t>
            </a:r>
            <a:r>
              <a:rPr sz="2400" b="1" dirty="0">
                <a:latin typeface="Arial"/>
                <a:cs typeface="Arial"/>
              </a:rPr>
              <a:t>l’une </a:t>
            </a:r>
            <a:r>
              <a:rPr sz="2400" b="1" spc="-5" dirty="0">
                <a:latin typeface="Arial"/>
                <a:cs typeface="Arial"/>
              </a:rPr>
              <a:t>des extrémités joue un rôle </a:t>
            </a:r>
            <a:r>
              <a:rPr sz="2400" b="1" spc="-10" dirty="0">
                <a:latin typeface="Arial"/>
                <a:cs typeface="Arial"/>
              </a:rPr>
              <a:t>prédominant </a:t>
            </a:r>
            <a:r>
              <a:rPr sz="2400" b="1" spc="-5" dirty="0">
                <a:latin typeface="Arial"/>
                <a:cs typeface="Arial"/>
              </a:rPr>
              <a:t>par </a:t>
            </a:r>
            <a:r>
              <a:rPr sz="2400" b="1" dirty="0">
                <a:latin typeface="Arial"/>
                <a:cs typeface="Arial"/>
              </a:rPr>
              <a:t> </a:t>
            </a:r>
            <a:r>
              <a:rPr sz="2400" b="1" spc="-10" dirty="0">
                <a:latin typeface="Arial"/>
                <a:cs typeface="Arial"/>
              </a:rPr>
              <a:t>rapport</a:t>
            </a:r>
            <a:r>
              <a:rPr sz="2400" b="1" spc="-20" dirty="0">
                <a:latin typeface="Arial"/>
                <a:cs typeface="Arial"/>
              </a:rPr>
              <a:t> </a:t>
            </a:r>
            <a:r>
              <a:rPr sz="2400" b="1" spc="-5" dirty="0">
                <a:latin typeface="Arial"/>
                <a:cs typeface="Arial"/>
              </a:rPr>
              <a:t>à </a:t>
            </a:r>
            <a:r>
              <a:rPr sz="2400" b="1" dirty="0">
                <a:latin typeface="Arial"/>
                <a:cs typeface="Arial"/>
              </a:rPr>
              <a:t>l’autre</a:t>
            </a:r>
            <a:endParaRPr sz="2400">
              <a:latin typeface="Arial"/>
              <a:cs typeface="Arial"/>
            </a:endParaRPr>
          </a:p>
          <a:p>
            <a:pPr marL="354965" marR="5080" indent="-342900">
              <a:lnSpc>
                <a:spcPct val="100000"/>
              </a:lnSpc>
              <a:spcBef>
                <a:spcPts val="575"/>
              </a:spcBef>
              <a:buClr>
                <a:srgbClr val="FB0028"/>
              </a:buClr>
              <a:buSzPct val="75000"/>
              <a:buFont typeface="Wingdings"/>
              <a:buChar char=""/>
              <a:tabLst>
                <a:tab pos="354965" algn="l"/>
                <a:tab pos="355600" algn="l"/>
              </a:tabLst>
            </a:pPr>
            <a:r>
              <a:rPr sz="2400" b="1" dirty="0">
                <a:latin typeface="Arial"/>
                <a:cs typeface="Arial"/>
              </a:rPr>
              <a:t>Elle</a:t>
            </a:r>
            <a:r>
              <a:rPr sz="2400" b="1" spc="-35" dirty="0">
                <a:latin typeface="Arial"/>
                <a:cs typeface="Arial"/>
              </a:rPr>
              <a:t> </a:t>
            </a:r>
            <a:r>
              <a:rPr sz="2400" b="1" spc="-5" dirty="0">
                <a:latin typeface="Arial"/>
                <a:cs typeface="Arial"/>
              </a:rPr>
              <a:t>représente</a:t>
            </a:r>
            <a:r>
              <a:rPr sz="2400" b="1" spc="15" dirty="0">
                <a:latin typeface="Arial"/>
                <a:cs typeface="Arial"/>
              </a:rPr>
              <a:t> </a:t>
            </a:r>
            <a:r>
              <a:rPr sz="2400" b="1" dirty="0">
                <a:latin typeface="Arial"/>
                <a:cs typeface="Arial"/>
              </a:rPr>
              <a:t>la</a:t>
            </a:r>
            <a:r>
              <a:rPr sz="2400" b="1" spc="-25" dirty="0">
                <a:latin typeface="Arial"/>
                <a:cs typeface="Arial"/>
              </a:rPr>
              <a:t> </a:t>
            </a:r>
            <a:r>
              <a:rPr sz="2400" b="1" spc="-5" dirty="0">
                <a:latin typeface="Arial"/>
                <a:cs typeface="Arial"/>
              </a:rPr>
              <a:t>relation</a:t>
            </a:r>
            <a:r>
              <a:rPr sz="2400" b="1" spc="-20" dirty="0">
                <a:latin typeface="Arial"/>
                <a:cs typeface="Arial"/>
              </a:rPr>
              <a:t> </a:t>
            </a:r>
            <a:r>
              <a:rPr sz="2400" b="1" dirty="0">
                <a:latin typeface="Arial"/>
                <a:cs typeface="Arial"/>
              </a:rPr>
              <a:t>d’inclusion</a:t>
            </a:r>
            <a:r>
              <a:rPr sz="2400" b="1" spc="-55" dirty="0">
                <a:latin typeface="Arial"/>
                <a:cs typeface="Arial"/>
              </a:rPr>
              <a:t> </a:t>
            </a:r>
            <a:r>
              <a:rPr sz="2400" b="1" dirty="0">
                <a:latin typeface="Arial"/>
                <a:cs typeface="Arial"/>
              </a:rPr>
              <a:t>d’un</a:t>
            </a:r>
            <a:r>
              <a:rPr sz="2400" b="1" spc="-35" dirty="0">
                <a:latin typeface="Arial"/>
                <a:cs typeface="Arial"/>
              </a:rPr>
              <a:t> </a:t>
            </a:r>
            <a:r>
              <a:rPr sz="2400" b="1" spc="-5" dirty="0">
                <a:latin typeface="Arial"/>
                <a:cs typeface="Arial"/>
              </a:rPr>
              <a:t>élément</a:t>
            </a:r>
            <a:r>
              <a:rPr sz="2400" b="1" spc="-10" dirty="0">
                <a:latin typeface="Arial"/>
                <a:cs typeface="Arial"/>
              </a:rPr>
              <a:t> </a:t>
            </a:r>
            <a:r>
              <a:rPr sz="2400" b="1" spc="-5" dirty="0">
                <a:latin typeface="Arial"/>
                <a:cs typeface="Arial"/>
              </a:rPr>
              <a:t>dans </a:t>
            </a:r>
            <a:r>
              <a:rPr sz="2400" b="1" spc="-655" dirty="0">
                <a:latin typeface="Arial"/>
                <a:cs typeface="Arial"/>
              </a:rPr>
              <a:t> </a:t>
            </a:r>
            <a:r>
              <a:rPr sz="2400" b="1" dirty="0">
                <a:latin typeface="Arial"/>
                <a:cs typeface="Arial"/>
              </a:rPr>
              <a:t>un</a:t>
            </a:r>
            <a:r>
              <a:rPr sz="2400" b="1" spc="-30" dirty="0">
                <a:latin typeface="Arial"/>
                <a:cs typeface="Arial"/>
              </a:rPr>
              <a:t> </a:t>
            </a:r>
            <a:r>
              <a:rPr sz="2400" b="1" spc="-5" dirty="0">
                <a:latin typeface="Arial"/>
                <a:cs typeface="Arial"/>
              </a:rPr>
              <a:t>ensemble</a:t>
            </a:r>
            <a:endParaRPr sz="2400">
              <a:latin typeface="Arial"/>
              <a:cs typeface="Arial"/>
            </a:endParaRPr>
          </a:p>
          <a:p>
            <a:pPr marL="354965" indent="-342900">
              <a:lnSpc>
                <a:spcPct val="100000"/>
              </a:lnSpc>
              <a:spcBef>
                <a:spcPts val="580"/>
              </a:spcBef>
              <a:buClr>
                <a:srgbClr val="FB0028"/>
              </a:buClr>
              <a:buSzPct val="75000"/>
              <a:buFont typeface="Wingdings"/>
              <a:buChar char=""/>
              <a:tabLst>
                <a:tab pos="354965" algn="l"/>
                <a:tab pos="355600" algn="l"/>
              </a:tabLst>
            </a:pPr>
            <a:r>
              <a:rPr sz="2400" b="1" spc="-5" dirty="0">
                <a:latin typeface="Arial"/>
                <a:cs typeface="Arial"/>
              </a:rPr>
              <a:t>L’agrégation</a:t>
            </a:r>
            <a:r>
              <a:rPr sz="2400" b="1" spc="-40" dirty="0">
                <a:latin typeface="Arial"/>
                <a:cs typeface="Arial"/>
              </a:rPr>
              <a:t> </a:t>
            </a:r>
            <a:r>
              <a:rPr sz="2400" b="1" spc="-5" dirty="0">
                <a:latin typeface="Arial"/>
                <a:cs typeface="Arial"/>
              </a:rPr>
              <a:t>se représente</a:t>
            </a:r>
            <a:r>
              <a:rPr sz="2400" b="1" spc="15" dirty="0">
                <a:latin typeface="Arial"/>
                <a:cs typeface="Arial"/>
              </a:rPr>
              <a:t> </a:t>
            </a:r>
            <a:r>
              <a:rPr sz="2400" b="1" spc="-5" dirty="0">
                <a:latin typeface="Arial"/>
                <a:cs typeface="Arial"/>
              </a:rPr>
              <a:t>toujours avec</a:t>
            </a:r>
            <a:r>
              <a:rPr sz="2400" b="1" spc="10" dirty="0">
                <a:latin typeface="Arial"/>
                <a:cs typeface="Arial"/>
              </a:rPr>
              <a:t> </a:t>
            </a:r>
            <a:r>
              <a:rPr sz="2400" b="1" dirty="0">
                <a:latin typeface="Arial"/>
                <a:cs typeface="Arial"/>
              </a:rPr>
              <a:t>un</a:t>
            </a:r>
            <a:r>
              <a:rPr sz="2400" b="1" spc="-15" dirty="0">
                <a:latin typeface="Arial"/>
                <a:cs typeface="Arial"/>
              </a:rPr>
              <a:t> </a:t>
            </a:r>
            <a:r>
              <a:rPr sz="2400" b="1" spc="-5" dirty="0">
                <a:latin typeface="Arial"/>
                <a:cs typeface="Arial"/>
              </a:rPr>
              <a:t>petit</a:t>
            </a:r>
            <a:endParaRPr sz="2400">
              <a:latin typeface="Arial"/>
              <a:cs typeface="Arial"/>
            </a:endParaRPr>
          </a:p>
          <a:p>
            <a:pPr marL="354965">
              <a:lnSpc>
                <a:spcPct val="100000"/>
              </a:lnSpc>
            </a:pPr>
            <a:r>
              <a:rPr sz="2400" b="1" spc="-5" dirty="0">
                <a:latin typeface="Arial"/>
                <a:cs typeface="Arial"/>
              </a:rPr>
              <a:t>losange</a:t>
            </a:r>
            <a:r>
              <a:rPr sz="2400" b="1" spc="-40" dirty="0">
                <a:latin typeface="Arial"/>
                <a:cs typeface="Arial"/>
              </a:rPr>
              <a:t> </a:t>
            </a:r>
            <a:r>
              <a:rPr sz="2400" b="1" dirty="0">
                <a:latin typeface="Arial"/>
                <a:cs typeface="Arial"/>
              </a:rPr>
              <a:t>du</a:t>
            </a:r>
            <a:r>
              <a:rPr sz="2400" b="1" spc="-25" dirty="0">
                <a:latin typeface="Arial"/>
                <a:cs typeface="Arial"/>
              </a:rPr>
              <a:t> </a:t>
            </a:r>
            <a:r>
              <a:rPr sz="2400" b="1" spc="-5" dirty="0">
                <a:latin typeface="Arial"/>
                <a:cs typeface="Arial"/>
              </a:rPr>
              <a:t>côté</a:t>
            </a:r>
            <a:r>
              <a:rPr sz="2400" b="1" spc="-15" dirty="0">
                <a:latin typeface="Arial"/>
                <a:cs typeface="Arial"/>
              </a:rPr>
              <a:t> </a:t>
            </a:r>
            <a:r>
              <a:rPr sz="2400" b="1" dirty="0">
                <a:latin typeface="Arial"/>
                <a:cs typeface="Arial"/>
              </a:rPr>
              <a:t>de</a:t>
            </a:r>
            <a:r>
              <a:rPr sz="2400" b="1" spc="-10" dirty="0">
                <a:latin typeface="Arial"/>
                <a:cs typeface="Arial"/>
              </a:rPr>
              <a:t> </a:t>
            </a:r>
            <a:r>
              <a:rPr sz="2400" b="1" dirty="0">
                <a:latin typeface="Arial"/>
                <a:cs typeface="Arial"/>
              </a:rPr>
              <a:t>l’agrégat</a:t>
            </a:r>
            <a:r>
              <a:rPr sz="2400" b="1" spc="-30" dirty="0">
                <a:latin typeface="Arial"/>
                <a:cs typeface="Arial"/>
              </a:rPr>
              <a:t> </a:t>
            </a:r>
            <a:r>
              <a:rPr sz="2400" b="1" dirty="0">
                <a:latin typeface="Arial"/>
                <a:cs typeface="Arial"/>
              </a:rPr>
              <a:t>(ensemble).</a:t>
            </a:r>
            <a:endParaRPr sz="2400">
              <a:latin typeface="Arial"/>
              <a:cs typeface="Arial"/>
            </a:endParaRPr>
          </a:p>
        </p:txBody>
      </p:sp>
      <p:pic>
        <p:nvPicPr>
          <p:cNvPr id="31" name="object 31"/>
          <p:cNvPicPr/>
          <p:nvPr/>
        </p:nvPicPr>
        <p:blipFill>
          <a:blip r:embed="rId18" cstate="print"/>
          <a:stretch>
            <a:fillRect/>
          </a:stretch>
        </p:blipFill>
        <p:spPr>
          <a:xfrm>
            <a:off x="2457450" y="5610225"/>
            <a:ext cx="4914900" cy="6762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67164" y="60452"/>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22</a:t>
            </a:r>
            <a:endParaRPr sz="1200">
              <a:latin typeface="Arial MT"/>
              <a:cs typeface="Arial MT"/>
            </a:endParaRPr>
          </a:p>
        </p:txBody>
      </p:sp>
      <p:grpSp>
        <p:nvGrpSpPr>
          <p:cNvPr id="3" name="object 3"/>
          <p:cNvGrpSpPr/>
          <p:nvPr/>
        </p:nvGrpSpPr>
        <p:grpSpPr>
          <a:xfrm>
            <a:off x="157170" y="265175"/>
            <a:ext cx="8442960" cy="1617980"/>
            <a:chOff x="157170" y="265175"/>
            <a:chExt cx="8442960" cy="1617980"/>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25651" y="265175"/>
              <a:ext cx="7574280" cy="740663"/>
            </a:xfrm>
            <a:prstGeom prst="rect">
              <a:avLst/>
            </a:prstGeom>
          </p:spPr>
        </p:pic>
      </p:grpSp>
      <p:sp>
        <p:nvSpPr>
          <p:cNvPr id="13" name="object 13"/>
          <p:cNvSpPr txBox="1">
            <a:spLocks noGrp="1"/>
          </p:cNvSpPr>
          <p:nvPr>
            <p:ph type="title"/>
          </p:nvPr>
        </p:nvSpPr>
        <p:spPr>
          <a:xfrm>
            <a:off x="1297305" y="383489"/>
            <a:ext cx="6995795" cy="574675"/>
          </a:xfrm>
          <a:prstGeom prst="rect">
            <a:avLst/>
          </a:prstGeom>
        </p:spPr>
        <p:txBody>
          <a:bodyPr vert="horz" wrap="square" lIns="0" tIns="12700" rIns="0" bIns="0" rtlCol="0">
            <a:spAutoFit/>
          </a:bodyPr>
          <a:lstStyle/>
          <a:p>
            <a:pPr marL="12700">
              <a:lnSpc>
                <a:spcPct val="100000"/>
              </a:lnSpc>
              <a:spcBef>
                <a:spcPts val="100"/>
              </a:spcBef>
            </a:pPr>
            <a:r>
              <a:rPr sz="3600" i="1" spc="-5" dirty="0">
                <a:latin typeface="Times New Roman"/>
                <a:cs typeface="Times New Roman"/>
              </a:rPr>
              <a:t>Association</a:t>
            </a:r>
            <a:r>
              <a:rPr sz="3600" i="1" spc="-10" dirty="0">
                <a:latin typeface="Times New Roman"/>
                <a:cs typeface="Times New Roman"/>
              </a:rPr>
              <a:t> </a:t>
            </a:r>
            <a:r>
              <a:rPr sz="3600" i="1" spc="-5" dirty="0">
                <a:latin typeface="Times New Roman"/>
                <a:cs typeface="Times New Roman"/>
              </a:rPr>
              <a:t>particulière</a:t>
            </a:r>
            <a:r>
              <a:rPr sz="3600" i="1" spc="25" dirty="0">
                <a:latin typeface="Times New Roman"/>
                <a:cs typeface="Times New Roman"/>
              </a:rPr>
              <a:t> </a:t>
            </a:r>
            <a:r>
              <a:rPr sz="3600" i="1" dirty="0">
                <a:latin typeface="Times New Roman"/>
                <a:cs typeface="Times New Roman"/>
              </a:rPr>
              <a:t>:</a:t>
            </a:r>
            <a:r>
              <a:rPr sz="3600" i="1" spc="10" dirty="0">
                <a:latin typeface="Times New Roman"/>
                <a:cs typeface="Times New Roman"/>
              </a:rPr>
              <a:t> </a:t>
            </a:r>
            <a:r>
              <a:rPr sz="3600" i="1" spc="-5" dirty="0">
                <a:latin typeface="Times New Roman"/>
                <a:cs typeface="Times New Roman"/>
              </a:rPr>
              <a:t>Agrégation</a:t>
            </a:r>
            <a:endParaRPr sz="3600">
              <a:latin typeface="Times New Roman"/>
              <a:cs typeface="Times New Roman"/>
            </a:endParaRPr>
          </a:p>
        </p:txBody>
      </p:sp>
      <p:pic>
        <p:nvPicPr>
          <p:cNvPr id="14" name="object 14"/>
          <p:cNvPicPr/>
          <p:nvPr/>
        </p:nvPicPr>
        <p:blipFill>
          <a:blip r:embed="rId6" cstate="print"/>
          <a:stretch>
            <a:fillRect/>
          </a:stretch>
        </p:blipFill>
        <p:spPr>
          <a:xfrm>
            <a:off x="4524375" y="5072062"/>
            <a:ext cx="4429125" cy="1406525"/>
          </a:xfrm>
          <a:prstGeom prst="rect">
            <a:avLst/>
          </a:prstGeom>
        </p:spPr>
      </p:pic>
      <p:grpSp>
        <p:nvGrpSpPr>
          <p:cNvPr id="15" name="object 15"/>
          <p:cNvGrpSpPr/>
          <p:nvPr/>
        </p:nvGrpSpPr>
        <p:grpSpPr>
          <a:xfrm>
            <a:off x="1424050" y="3692525"/>
            <a:ext cx="6891655" cy="1087755"/>
            <a:chOff x="1424050" y="3692525"/>
            <a:chExt cx="6891655" cy="1087755"/>
          </a:xfrm>
        </p:grpSpPr>
        <p:pic>
          <p:nvPicPr>
            <p:cNvPr id="16" name="object 16"/>
            <p:cNvPicPr/>
            <p:nvPr/>
          </p:nvPicPr>
          <p:blipFill>
            <a:blip r:embed="rId7" cstate="print"/>
            <a:stretch>
              <a:fillRect/>
            </a:stretch>
          </p:blipFill>
          <p:spPr>
            <a:xfrm>
              <a:off x="2381250" y="3929062"/>
              <a:ext cx="5934075" cy="785812"/>
            </a:xfrm>
            <a:prstGeom prst="rect">
              <a:avLst/>
            </a:prstGeom>
          </p:spPr>
        </p:pic>
        <p:sp>
          <p:nvSpPr>
            <p:cNvPr id="17" name="object 17"/>
            <p:cNvSpPr/>
            <p:nvPr/>
          </p:nvSpPr>
          <p:spPr>
            <a:xfrm>
              <a:off x="1424051" y="3692524"/>
              <a:ext cx="2824480" cy="1087755"/>
            </a:xfrm>
            <a:custGeom>
              <a:avLst/>
              <a:gdLst/>
              <a:ahLst/>
              <a:cxnLst/>
              <a:rect l="l" t="t" r="r" b="b"/>
              <a:pathLst>
                <a:path w="2824479" h="1087754">
                  <a:moveTo>
                    <a:pt x="1000125" y="350774"/>
                  </a:moveTo>
                  <a:lnTo>
                    <a:pt x="0" y="350774"/>
                  </a:lnTo>
                  <a:lnTo>
                    <a:pt x="0" y="658749"/>
                  </a:lnTo>
                  <a:lnTo>
                    <a:pt x="1000125" y="658749"/>
                  </a:lnTo>
                  <a:lnTo>
                    <a:pt x="1000125" y="350774"/>
                  </a:lnTo>
                  <a:close/>
                </a:path>
                <a:path w="2824479" h="1087754">
                  <a:moveTo>
                    <a:pt x="2614549" y="779399"/>
                  </a:moveTo>
                  <a:lnTo>
                    <a:pt x="1614424" y="779399"/>
                  </a:lnTo>
                  <a:lnTo>
                    <a:pt x="1614424" y="1087374"/>
                  </a:lnTo>
                  <a:lnTo>
                    <a:pt x="2614549" y="1087374"/>
                  </a:lnTo>
                  <a:lnTo>
                    <a:pt x="2614549" y="779399"/>
                  </a:lnTo>
                  <a:close/>
                </a:path>
                <a:path w="2824479" h="1087754">
                  <a:moveTo>
                    <a:pt x="2824099" y="0"/>
                  </a:moveTo>
                  <a:lnTo>
                    <a:pt x="1823974" y="0"/>
                  </a:lnTo>
                  <a:lnTo>
                    <a:pt x="1823974" y="307975"/>
                  </a:lnTo>
                  <a:lnTo>
                    <a:pt x="2824099" y="307975"/>
                  </a:lnTo>
                  <a:lnTo>
                    <a:pt x="2824099" y="0"/>
                  </a:lnTo>
                  <a:close/>
                </a:path>
              </a:pathLst>
            </a:custGeom>
            <a:solidFill>
              <a:srgbClr val="C0FDF8"/>
            </a:solidFill>
          </p:spPr>
          <p:txBody>
            <a:bodyPr wrap="square" lIns="0" tIns="0" rIns="0" bIns="0" rtlCol="0"/>
            <a:lstStyle/>
            <a:p>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67164" y="60452"/>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23</a:t>
            </a:r>
            <a:endParaRPr sz="1200">
              <a:latin typeface="Arial MT"/>
              <a:cs typeface="Arial MT"/>
            </a:endParaRPr>
          </a:p>
        </p:txBody>
      </p:sp>
      <p:grpSp>
        <p:nvGrpSpPr>
          <p:cNvPr id="3" name="object 3"/>
          <p:cNvGrpSpPr/>
          <p:nvPr/>
        </p:nvGrpSpPr>
        <p:grpSpPr>
          <a:xfrm>
            <a:off x="157170" y="304866"/>
            <a:ext cx="1000760" cy="1577975"/>
            <a:chOff x="157170" y="304866"/>
            <a:chExt cx="1000760" cy="1577975"/>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grpSp>
      <p:pic>
        <p:nvPicPr>
          <p:cNvPr id="12" name="object 12"/>
          <p:cNvPicPr/>
          <p:nvPr/>
        </p:nvPicPr>
        <p:blipFill>
          <a:blip r:embed="rId5" cstate="print"/>
          <a:stretch>
            <a:fillRect/>
          </a:stretch>
        </p:blipFill>
        <p:spPr>
          <a:xfrm>
            <a:off x="1275588" y="121920"/>
            <a:ext cx="7394448" cy="937259"/>
          </a:xfrm>
          <a:prstGeom prst="rect">
            <a:avLst/>
          </a:prstGeom>
        </p:spPr>
      </p:pic>
      <p:sp>
        <p:nvSpPr>
          <p:cNvPr id="13" name="object 13"/>
          <p:cNvSpPr txBox="1">
            <a:spLocks noGrp="1"/>
          </p:cNvSpPr>
          <p:nvPr>
            <p:ph type="title"/>
          </p:nvPr>
        </p:nvSpPr>
        <p:spPr>
          <a:prstGeom prst="rect">
            <a:avLst/>
          </a:prstGeom>
        </p:spPr>
        <p:txBody>
          <a:bodyPr vert="horz" wrap="square" lIns="0" tIns="12065" rIns="0" bIns="0" rtlCol="0">
            <a:spAutoFit/>
          </a:bodyPr>
          <a:lstStyle/>
          <a:p>
            <a:pPr marL="13335">
              <a:lnSpc>
                <a:spcPct val="100000"/>
              </a:lnSpc>
              <a:spcBef>
                <a:spcPts val="95"/>
              </a:spcBef>
            </a:pPr>
            <a:r>
              <a:rPr spc="-5" dirty="0"/>
              <a:t>Les</a:t>
            </a:r>
            <a:r>
              <a:rPr spc="-25" dirty="0"/>
              <a:t> </a:t>
            </a:r>
            <a:r>
              <a:rPr spc="-5" dirty="0"/>
              <a:t>diagrammes</a:t>
            </a:r>
            <a:r>
              <a:rPr spc="5" dirty="0"/>
              <a:t> </a:t>
            </a:r>
            <a:r>
              <a:rPr spc="-5" dirty="0"/>
              <a:t>de</a:t>
            </a:r>
            <a:r>
              <a:rPr spc="-10" dirty="0"/>
              <a:t> </a:t>
            </a:r>
            <a:r>
              <a:rPr spc="-5" dirty="0"/>
              <a:t>classes</a:t>
            </a:r>
          </a:p>
        </p:txBody>
      </p:sp>
      <p:grpSp>
        <p:nvGrpSpPr>
          <p:cNvPr id="14" name="object 14"/>
          <p:cNvGrpSpPr/>
          <p:nvPr/>
        </p:nvGrpSpPr>
        <p:grpSpPr>
          <a:xfrm>
            <a:off x="733044" y="2653283"/>
            <a:ext cx="8602980" cy="1304925"/>
            <a:chOff x="733044" y="2653283"/>
            <a:chExt cx="8602980" cy="1304925"/>
          </a:xfrm>
        </p:grpSpPr>
        <p:pic>
          <p:nvPicPr>
            <p:cNvPr id="15" name="object 15"/>
            <p:cNvPicPr/>
            <p:nvPr/>
          </p:nvPicPr>
          <p:blipFill>
            <a:blip r:embed="rId6" cstate="print"/>
            <a:stretch>
              <a:fillRect/>
            </a:stretch>
          </p:blipFill>
          <p:spPr>
            <a:xfrm>
              <a:off x="733044" y="2775203"/>
              <a:ext cx="464819" cy="376427"/>
            </a:xfrm>
            <a:prstGeom prst="rect">
              <a:avLst/>
            </a:prstGeom>
          </p:spPr>
        </p:pic>
        <p:pic>
          <p:nvPicPr>
            <p:cNvPr id="16" name="object 16"/>
            <p:cNvPicPr/>
            <p:nvPr/>
          </p:nvPicPr>
          <p:blipFill>
            <a:blip r:embed="rId7" cstate="print"/>
            <a:stretch>
              <a:fillRect/>
            </a:stretch>
          </p:blipFill>
          <p:spPr>
            <a:xfrm>
              <a:off x="1019556" y="2653283"/>
              <a:ext cx="6211824" cy="499872"/>
            </a:xfrm>
            <a:prstGeom prst="rect">
              <a:avLst/>
            </a:prstGeom>
          </p:spPr>
        </p:pic>
        <p:pic>
          <p:nvPicPr>
            <p:cNvPr id="17" name="object 17"/>
            <p:cNvPicPr/>
            <p:nvPr/>
          </p:nvPicPr>
          <p:blipFill>
            <a:blip r:embed="rId6" cstate="print"/>
            <a:stretch>
              <a:fillRect/>
            </a:stretch>
          </p:blipFill>
          <p:spPr>
            <a:xfrm>
              <a:off x="733044" y="3214115"/>
              <a:ext cx="464819" cy="376427"/>
            </a:xfrm>
            <a:prstGeom prst="rect">
              <a:avLst/>
            </a:prstGeom>
          </p:spPr>
        </p:pic>
        <p:pic>
          <p:nvPicPr>
            <p:cNvPr id="18" name="object 18"/>
            <p:cNvPicPr/>
            <p:nvPr/>
          </p:nvPicPr>
          <p:blipFill>
            <a:blip r:embed="rId8" cstate="print"/>
            <a:stretch>
              <a:fillRect/>
            </a:stretch>
          </p:blipFill>
          <p:spPr>
            <a:xfrm>
              <a:off x="1019556" y="3092195"/>
              <a:ext cx="8316468" cy="499872"/>
            </a:xfrm>
            <a:prstGeom prst="rect">
              <a:avLst/>
            </a:prstGeom>
          </p:spPr>
        </p:pic>
        <p:pic>
          <p:nvPicPr>
            <p:cNvPr id="19" name="object 19"/>
            <p:cNvPicPr/>
            <p:nvPr/>
          </p:nvPicPr>
          <p:blipFill>
            <a:blip r:embed="rId9" cstate="print"/>
            <a:stretch>
              <a:fillRect/>
            </a:stretch>
          </p:blipFill>
          <p:spPr>
            <a:xfrm>
              <a:off x="1019556" y="3457955"/>
              <a:ext cx="1642872" cy="499872"/>
            </a:xfrm>
            <a:prstGeom prst="rect">
              <a:avLst/>
            </a:prstGeom>
          </p:spPr>
        </p:pic>
      </p:grpSp>
      <p:sp>
        <p:nvSpPr>
          <p:cNvPr id="20" name="object 20"/>
          <p:cNvSpPr txBox="1"/>
          <p:nvPr/>
        </p:nvSpPr>
        <p:spPr>
          <a:xfrm>
            <a:off x="854151" y="1563116"/>
            <a:ext cx="8190230" cy="2366010"/>
          </a:xfrm>
          <a:prstGeom prst="rect">
            <a:avLst/>
          </a:prstGeom>
        </p:spPr>
        <p:txBody>
          <a:bodyPr vert="horz" wrap="square" lIns="0" tIns="12065" rIns="0" bIns="0" rtlCol="0">
            <a:spAutoFit/>
          </a:bodyPr>
          <a:lstStyle/>
          <a:p>
            <a:pPr marL="1148715">
              <a:lnSpc>
                <a:spcPct val="100000"/>
              </a:lnSpc>
              <a:spcBef>
                <a:spcPts val="95"/>
              </a:spcBef>
            </a:pPr>
            <a:r>
              <a:rPr sz="2800" b="1" spc="20" dirty="0">
                <a:latin typeface="Constantia"/>
                <a:cs typeface="Constantia"/>
              </a:rPr>
              <a:t>La</a:t>
            </a:r>
            <a:r>
              <a:rPr sz="2800" b="1" spc="-165" dirty="0">
                <a:latin typeface="Constantia"/>
                <a:cs typeface="Constantia"/>
              </a:rPr>
              <a:t> </a:t>
            </a:r>
            <a:r>
              <a:rPr sz="2800" b="1" spc="-15" dirty="0">
                <a:latin typeface="Constantia"/>
                <a:cs typeface="Constantia"/>
              </a:rPr>
              <a:t>composition</a:t>
            </a:r>
            <a:endParaRPr sz="2800">
              <a:latin typeface="Constantia"/>
              <a:cs typeface="Constantia"/>
            </a:endParaRPr>
          </a:p>
          <a:p>
            <a:pPr>
              <a:lnSpc>
                <a:spcPct val="100000"/>
              </a:lnSpc>
            </a:pPr>
            <a:endParaRPr sz="2800">
              <a:latin typeface="Constantia"/>
              <a:cs typeface="Constantia"/>
            </a:endParaRPr>
          </a:p>
          <a:p>
            <a:pPr marL="355600" indent="-342900">
              <a:lnSpc>
                <a:spcPct val="100000"/>
              </a:lnSpc>
              <a:spcBef>
                <a:spcPts val="2435"/>
              </a:spcBef>
              <a:buClr>
                <a:srgbClr val="FB0028"/>
              </a:buClr>
              <a:buSzPct val="75000"/>
              <a:buFont typeface="Wingdings"/>
              <a:buChar char=""/>
              <a:tabLst>
                <a:tab pos="354965" algn="l"/>
                <a:tab pos="355600" algn="l"/>
              </a:tabLst>
            </a:pPr>
            <a:r>
              <a:rPr sz="2400" b="1" spc="-5" dirty="0">
                <a:latin typeface="Arial"/>
                <a:cs typeface="Arial"/>
              </a:rPr>
              <a:t>La</a:t>
            </a:r>
            <a:r>
              <a:rPr sz="2400" b="1" spc="-15" dirty="0">
                <a:latin typeface="Arial"/>
                <a:cs typeface="Arial"/>
              </a:rPr>
              <a:t> </a:t>
            </a:r>
            <a:r>
              <a:rPr sz="2400" b="1" spc="-5" dirty="0">
                <a:latin typeface="Arial"/>
                <a:cs typeface="Arial"/>
              </a:rPr>
              <a:t>composition</a:t>
            </a:r>
            <a:r>
              <a:rPr sz="2400" b="1" spc="-35" dirty="0">
                <a:latin typeface="Arial"/>
                <a:cs typeface="Arial"/>
              </a:rPr>
              <a:t> </a:t>
            </a:r>
            <a:r>
              <a:rPr sz="2400" b="1" spc="-5" dirty="0">
                <a:latin typeface="Arial"/>
                <a:cs typeface="Arial"/>
              </a:rPr>
              <a:t>est</a:t>
            </a:r>
            <a:r>
              <a:rPr sz="2400" b="1" dirty="0">
                <a:latin typeface="Arial"/>
                <a:cs typeface="Arial"/>
              </a:rPr>
              <a:t> une</a:t>
            </a:r>
            <a:r>
              <a:rPr sz="2400" b="1" spc="-5" dirty="0">
                <a:latin typeface="Arial"/>
                <a:cs typeface="Arial"/>
              </a:rPr>
              <a:t> agrégation</a:t>
            </a:r>
            <a:r>
              <a:rPr sz="2400" b="1" dirty="0">
                <a:latin typeface="Arial"/>
                <a:cs typeface="Arial"/>
              </a:rPr>
              <a:t> forte</a:t>
            </a:r>
            <a:endParaRPr sz="2400">
              <a:latin typeface="Arial"/>
              <a:cs typeface="Arial"/>
            </a:endParaRPr>
          </a:p>
          <a:p>
            <a:pPr marL="355600" indent="-342900">
              <a:lnSpc>
                <a:spcPct val="100000"/>
              </a:lnSpc>
              <a:spcBef>
                <a:spcPts val="580"/>
              </a:spcBef>
              <a:buClr>
                <a:srgbClr val="FB0028"/>
              </a:buClr>
              <a:buSzPct val="75000"/>
              <a:buFont typeface="Wingdings"/>
              <a:buChar char=""/>
              <a:tabLst>
                <a:tab pos="354965" algn="l"/>
                <a:tab pos="355600" algn="l"/>
              </a:tabLst>
            </a:pPr>
            <a:r>
              <a:rPr sz="2400" b="1" spc="-5" dirty="0">
                <a:latin typeface="Arial"/>
                <a:cs typeface="Arial"/>
              </a:rPr>
              <a:t>Les</a:t>
            </a:r>
            <a:r>
              <a:rPr sz="2400" b="1" spc="-20" dirty="0">
                <a:latin typeface="Arial"/>
                <a:cs typeface="Arial"/>
              </a:rPr>
              <a:t> </a:t>
            </a:r>
            <a:r>
              <a:rPr sz="2400" b="1" spc="-5" dirty="0">
                <a:latin typeface="Arial"/>
                <a:cs typeface="Arial"/>
              </a:rPr>
              <a:t>cycles</a:t>
            </a:r>
            <a:r>
              <a:rPr sz="2400" b="1" spc="30" dirty="0">
                <a:latin typeface="Arial"/>
                <a:cs typeface="Arial"/>
              </a:rPr>
              <a:t> </a:t>
            </a:r>
            <a:r>
              <a:rPr sz="2400" b="1" dirty="0">
                <a:latin typeface="Arial"/>
                <a:cs typeface="Arial"/>
              </a:rPr>
              <a:t>de</a:t>
            </a:r>
            <a:r>
              <a:rPr sz="2400" b="1" spc="-20" dirty="0">
                <a:latin typeface="Arial"/>
                <a:cs typeface="Arial"/>
              </a:rPr>
              <a:t> </a:t>
            </a:r>
            <a:r>
              <a:rPr sz="2400" b="1" dirty="0">
                <a:latin typeface="Arial"/>
                <a:cs typeface="Arial"/>
              </a:rPr>
              <a:t>vie entre</a:t>
            </a:r>
            <a:r>
              <a:rPr sz="2400" b="1" spc="-20" dirty="0">
                <a:latin typeface="Arial"/>
                <a:cs typeface="Arial"/>
              </a:rPr>
              <a:t> </a:t>
            </a:r>
            <a:r>
              <a:rPr sz="2400" b="1" dirty="0">
                <a:latin typeface="Arial"/>
                <a:cs typeface="Arial"/>
              </a:rPr>
              <a:t>le</a:t>
            </a:r>
            <a:r>
              <a:rPr sz="2400" b="1" spc="-10" dirty="0">
                <a:latin typeface="Arial"/>
                <a:cs typeface="Arial"/>
              </a:rPr>
              <a:t> </a:t>
            </a:r>
            <a:r>
              <a:rPr sz="2400" b="1" spc="-5" dirty="0">
                <a:latin typeface="Arial"/>
                <a:cs typeface="Arial"/>
              </a:rPr>
              <a:t>composé</a:t>
            </a:r>
            <a:r>
              <a:rPr sz="2400" b="1" spc="5" dirty="0">
                <a:latin typeface="Arial"/>
                <a:cs typeface="Arial"/>
              </a:rPr>
              <a:t> </a:t>
            </a:r>
            <a:r>
              <a:rPr sz="2400" b="1" dirty="0">
                <a:latin typeface="Arial"/>
                <a:cs typeface="Arial"/>
              </a:rPr>
              <a:t>et</a:t>
            </a:r>
            <a:r>
              <a:rPr sz="2400" b="1" spc="-15" dirty="0">
                <a:latin typeface="Arial"/>
                <a:cs typeface="Arial"/>
              </a:rPr>
              <a:t> </a:t>
            </a:r>
            <a:r>
              <a:rPr sz="2400" b="1" dirty="0">
                <a:latin typeface="Arial"/>
                <a:cs typeface="Arial"/>
              </a:rPr>
              <a:t>les</a:t>
            </a:r>
            <a:r>
              <a:rPr sz="2400" b="1" spc="-15" dirty="0">
                <a:latin typeface="Arial"/>
                <a:cs typeface="Arial"/>
              </a:rPr>
              <a:t> </a:t>
            </a:r>
            <a:r>
              <a:rPr sz="2400" b="1" spc="-5" dirty="0">
                <a:latin typeface="Arial"/>
                <a:cs typeface="Arial"/>
              </a:rPr>
              <a:t>composants</a:t>
            </a:r>
            <a:endParaRPr sz="2400">
              <a:latin typeface="Arial"/>
              <a:cs typeface="Arial"/>
            </a:endParaRPr>
          </a:p>
          <a:p>
            <a:pPr marL="355600">
              <a:lnSpc>
                <a:spcPct val="100000"/>
              </a:lnSpc>
            </a:pPr>
            <a:r>
              <a:rPr sz="2400" b="1" spc="-5" dirty="0">
                <a:latin typeface="Arial"/>
                <a:cs typeface="Arial"/>
              </a:rPr>
              <a:t>sont</a:t>
            </a:r>
            <a:r>
              <a:rPr sz="2400" b="1" spc="-55" dirty="0">
                <a:latin typeface="Arial"/>
                <a:cs typeface="Arial"/>
              </a:rPr>
              <a:t> </a:t>
            </a:r>
            <a:r>
              <a:rPr sz="2400" b="1" dirty="0">
                <a:latin typeface="Arial"/>
                <a:cs typeface="Arial"/>
              </a:rPr>
              <a:t>liés</a:t>
            </a:r>
            <a:endParaRPr sz="2400">
              <a:latin typeface="Arial"/>
              <a:cs typeface="Arial"/>
            </a:endParaRPr>
          </a:p>
        </p:txBody>
      </p:sp>
      <p:pic>
        <p:nvPicPr>
          <p:cNvPr id="21" name="object 21"/>
          <p:cNvPicPr/>
          <p:nvPr/>
        </p:nvPicPr>
        <p:blipFill>
          <a:blip r:embed="rId10" cstate="print"/>
          <a:stretch>
            <a:fillRect/>
          </a:stretch>
        </p:blipFill>
        <p:spPr>
          <a:xfrm>
            <a:off x="2457450" y="4071937"/>
            <a:ext cx="4835525" cy="792162"/>
          </a:xfrm>
          <a:prstGeom prst="rect">
            <a:avLst/>
          </a:prstGeom>
        </p:spPr>
      </p:pic>
      <p:sp>
        <p:nvSpPr>
          <p:cNvPr id="22" name="object 22"/>
          <p:cNvSpPr txBox="1"/>
          <p:nvPr/>
        </p:nvSpPr>
        <p:spPr>
          <a:xfrm>
            <a:off x="2581275" y="5538787"/>
            <a:ext cx="970280" cy="379730"/>
          </a:xfrm>
          <a:prstGeom prst="rect">
            <a:avLst/>
          </a:prstGeom>
          <a:ln w="12700">
            <a:solidFill>
              <a:srgbClr val="608FFC"/>
            </a:solidFill>
          </a:ln>
        </p:spPr>
        <p:txBody>
          <a:bodyPr vert="horz" wrap="square" lIns="0" tIns="39369" rIns="0" bIns="0" rtlCol="0">
            <a:spAutoFit/>
          </a:bodyPr>
          <a:lstStyle/>
          <a:p>
            <a:pPr marL="220345">
              <a:lnSpc>
                <a:spcPct val="100000"/>
              </a:lnSpc>
              <a:spcBef>
                <a:spcPts val="309"/>
              </a:spcBef>
            </a:pPr>
            <a:r>
              <a:rPr sz="1800" b="1" spc="-10" dirty="0">
                <a:latin typeface="Times New Roman"/>
                <a:cs typeface="Times New Roman"/>
              </a:rPr>
              <a:t>Livre</a:t>
            </a:r>
            <a:endParaRPr sz="1800">
              <a:latin typeface="Times New Roman"/>
              <a:cs typeface="Times New Roman"/>
            </a:endParaRPr>
          </a:p>
        </p:txBody>
      </p:sp>
      <p:sp>
        <p:nvSpPr>
          <p:cNvPr id="23" name="object 23"/>
          <p:cNvSpPr txBox="1"/>
          <p:nvPr/>
        </p:nvSpPr>
        <p:spPr>
          <a:xfrm>
            <a:off x="5461000" y="5546725"/>
            <a:ext cx="1421130" cy="379730"/>
          </a:xfrm>
          <a:prstGeom prst="rect">
            <a:avLst/>
          </a:prstGeom>
          <a:ln w="12700">
            <a:solidFill>
              <a:srgbClr val="608FFC"/>
            </a:solidFill>
          </a:ln>
        </p:spPr>
        <p:txBody>
          <a:bodyPr vert="horz" wrap="square" lIns="0" tIns="39369" rIns="0" bIns="0" rtlCol="0">
            <a:spAutoFit/>
          </a:bodyPr>
          <a:lstStyle/>
          <a:p>
            <a:pPr algn="ctr">
              <a:lnSpc>
                <a:spcPct val="100000"/>
              </a:lnSpc>
              <a:spcBef>
                <a:spcPts val="309"/>
              </a:spcBef>
            </a:pPr>
            <a:r>
              <a:rPr sz="1800" b="1" dirty="0">
                <a:latin typeface="Times New Roman"/>
                <a:cs typeface="Times New Roman"/>
              </a:rPr>
              <a:t>Page</a:t>
            </a:r>
            <a:endParaRPr sz="1800">
              <a:latin typeface="Times New Roman"/>
              <a:cs typeface="Times New Roman"/>
            </a:endParaRPr>
          </a:p>
        </p:txBody>
      </p:sp>
      <p:grpSp>
        <p:nvGrpSpPr>
          <p:cNvPr id="24" name="object 24"/>
          <p:cNvGrpSpPr/>
          <p:nvPr/>
        </p:nvGrpSpPr>
        <p:grpSpPr>
          <a:xfrm>
            <a:off x="3560826" y="5626100"/>
            <a:ext cx="1849755" cy="187325"/>
            <a:chOff x="3560826" y="5626100"/>
            <a:chExt cx="1849755" cy="187325"/>
          </a:xfrm>
        </p:grpSpPr>
        <p:sp>
          <p:nvSpPr>
            <p:cNvPr id="25" name="object 25"/>
            <p:cNvSpPr/>
            <p:nvPr/>
          </p:nvSpPr>
          <p:spPr>
            <a:xfrm>
              <a:off x="3565525" y="5722937"/>
              <a:ext cx="1844675" cy="0"/>
            </a:xfrm>
            <a:custGeom>
              <a:avLst/>
              <a:gdLst/>
              <a:ahLst/>
              <a:cxnLst/>
              <a:rect l="l" t="t" r="r" b="b"/>
              <a:pathLst>
                <a:path w="1844675">
                  <a:moveTo>
                    <a:pt x="0" y="0"/>
                  </a:moveTo>
                  <a:lnTo>
                    <a:pt x="1844675" y="0"/>
                  </a:lnTo>
                </a:path>
              </a:pathLst>
            </a:custGeom>
            <a:ln w="12700">
              <a:solidFill>
                <a:srgbClr val="608FFC"/>
              </a:solidFill>
            </a:ln>
          </p:spPr>
          <p:txBody>
            <a:bodyPr wrap="square" lIns="0" tIns="0" rIns="0" bIns="0" rtlCol="0"/>
            <a:lstStyle/>
            <a:p>
              <a:endParaRPr/>
            </a:p>
          </p:txBody>
        </p:sp>
        <p:sp>
          <p:nvSpPr>
            <p:cNvPr id="26" name="object 26"/>
            <p:cNvSpPr/>
            <p:nvPr/>
          </p:nvSpPr>
          <p:spPr>
            <a:xfrm>
              <a:off x="3570351" y="5635625"/>
              <a:ext cx="290830" cy="168275"/>
            </a:xfrm>
            <a:custGeom>
              <a:avLst/>
              <a:gdLst/>
              <a:ahLst/>
              <a:cxnLst/>
              <a:rect l="l" t="t" r="r" b="b"/>
              <a:pathLst>
                <a:path w="290829" h="168275">
                  <a:moveTo>
                    <a:pt x="145161" y="0"/>
                  </a:moveTo>
                  <a:lnTo>
                    <a:pt x="0" y="84137"/>
                  </a:lnTo>
                  <a:lnTo>
                    <a:pt x="145161" y="168275"/>
                  </a:lnTo>
                  <a:lnTo>
                    <a:pt x="290449" y="84137"/>
                  </a:lnTo>
                  <a:lnTo>
                    <a:pt x="145161" y="0"/>
                  </a:lnTo>
                  <a:close/>
                </a:path>
              </a:pathLst>
            </a:custGeom>
            <a:solidFill>
              <a:srgbClr val="608FFC"/>
            </a:solidFill>
          </p:spPr>
          <p:txBody>
            <a:bodyPr wrap="square" lIns="0" tIns="0" rIns="0" bIns="0" rtlCol="0"/>
            <a:lstStyle/>
            <a:p>
              <a:endParaRPr/>
            </a:p>
          </p:txBody>
        </p:sp>
        <p:sp>
          <p:nvSpPr>
            <p:cNvPr id="27" name="object 27"/>
            <p:cNvSpPr/>
            <p:nvPr/>
          </p:nvSpPr>
          <p:spPr>
            <a:xfrm>
              <a:off x="3570351" y="5635625"/>
              <a:ext cx="290830" cy="168275"/>
            </a:xfrm>
            <a:custGeom>
              <a:avLst/>
              <a:gdLst/>
              <a:ahLst/>
              <a:cxnLst/>
              <a:rect l="l" t="t" r="r" b="b"/>
              <a:pathLst>
                <a:path w="290829" h="168275">
                  <a:moveTo>
                    <a:pt x="0" y="84137"/>
                  </a:moveTo>
                  <a:lnTo>
                    <a:pt x="145161" y="0"/>
                  </a:lnTo>
                  <a:lnTo>
                    <a:pt x="290449" y="84137"/>
                  </a:lnTo>
                  <a:lnTo>
                    <a:pt x="145161" y="168275"/>
                  </a:lnTo>
                  <a:lnTo>
                    <a:pt x="0" y="84137"/>
                  </a:lnTo>
                  <a:close/>
                </a:path>
              </a:pathLst>
            </a:custGeom>
            <a:ln w="19050">
              <a:solidFill>
                <a:srgbClr val="608FFC"/>
              </a:solidFill>
            </a:ln>
          </p:spPr>
          <p:txBody>
            <a:bodyPr wrap="square" lIns="0" tIns="0" rIns="0" bIns="0" rtlCol="0"/>
            <a:lstStyle/>
            <a:p>
              <a:endParaRPr/>
            </a:p>
          </p:txBody>
        </p:sp>
      </p:grpSp>
      <p:sp>
        <p:nvSpPr>
          <p:cNvPr id="28" name="object 28"/>
          <p:cNvSpPr txBox="1"/>
          <p:nvPr/>
        </p:nvSpPr>
        <p:spPr>
          <a:xfrm>
            <a:off x="3856101" y="5438647"/>
            <a:ext cx="1414145" cy="239395"/>
          </a:xfrm>
          <a:prstGeom prst="rect">
            <a:avLst/>
          </a:prstGeom>
        </p:spPr>
        <p:txBody>
          <a:bodyPr vert="horz" wrap="square" lIns="0" tIns="12700" rIns="0" bIns="0" rtlCol="0">
            <a:spAutoFit/>
          </a:bodyPr>
          <a:lstStyle/>
          <a:p>
            <a:pPr marL="12700">
              <a:lnSpc>
                <a:spcPct val="100000"/>
              </a:lnSpc>
              <a:spcBef>
                <a:spcPts val="100"/>
              </a:spcBef>
            </a:pPr>
            <a:r>
              <a:rPr sz="1400" b="1" dirty="0">
                <a:latin typeface="Times New Roman"/>
                <a:cs typeface="Times New Roman"/>
              </a:rPr>
              <a:t>&lt;</a:t>
            </a:r>
            <a:r>
              <a:rPr sz="1400" b="1" spc="-25" dirty="0">
                <a:latin typeface="Times New Roman"/>
                <a:cs typeface="Times New Roman"/>
              </a:rPr>
              <a:t> </a:t>
            </a:r>
            <a:r>
              <a:rPr sz="1400" b="1" dirty="0">
                <a:latin typeface="Times New Roman"/>
                <a:cs typeface="Times New Roman"/>
              </a:rPr>
              <a:t>fait</a:t>
            </a:r>
            <a:r>
              <a:rPr sz="1400" b="1" spc="-45" dirty="0">
                <a:latin typeface="Times New Roman"/>
                <a:cs typeface="Times New Roman"/>
              </a:rPr>
              <a:t> </a:t>
            </a:r>
            <a:r>
              <a:rPr sz="1400" b="1" dirty="0">
                <a:latin typeface="Times New Roman"/>
                <a:cs typeface="Times New Roman"/>
              </a:rPr>
              <a:t>partie</a:t>
            </a:r>
            <a:r>
              <a:rPr sz="1400" b="1" spc="-45" dirty="0">
                <a:latin typeface="Times New Roman"/>
                <a:cs typeface="Times New Roman"/>
              </a:rPr>
              <a:t> </a:t>
            </a:r>
            <a:r>
              <a:rPr sz="1400" b="1" dirty="0">
                <a:latin typeface="Times New Roman"/>
                <a:cs typeface="Times New Roman"/>
              </a:rPr>
              <a:t>de</a:t>
            </a:r>
            <a:r>
              <a:rPr sz="1400" b="1" spc="-15" dirty="0">
                <a:latin typeface="Times New Roman"/>
                <a:cs typeface="Times New Roman"/>
              </a:rPr>
              <a:t> </a:t>
            </a:r>
            <a:r>
              <a:rPr sz="1400" b="1" dirty="0">
                <a:latin typeface="Times New Roman"/>
                <a:cs typeface="Times New Roman"/>
              </a:rPr>
              <a:t>1,1</a:t>
            </a:r>
            <a:endParaRPr sz="1400">
              <a:latin typeface="Times New Roman"/>
              <a:cs typeface="Times New Roman"/>
            </a:endParaRPr>
          </a:p>
        </p:txBody>
      </p:sp>
      <p:sp>
        <p:nvSpPr>
          <p:cNvPr id="29" name="object 29"/>
          <p:cNvSpPr txBox="1"/>
          <p:nvPr/>
        </p:nvSpPr>
        <p:spPr>
          <a:xfrm>
            <a:off x="3856101" y="5758688"/>
            <a:ext cx="1465580" cy="239395"/>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Times New Roman"/>
                <a:cs typeface="Times New Roman"/>
              </a:rPr>
              <a:t>comprend</a:t>
            </a:r>
            <a:r>
              <a:rPr sz="1400" b="1" spc="-55" dirty="0">
                <a:latin typeface="Times New Roman"/>
                <a:cs typeface="Times New Roman"/>
              </a:rPr>
              <a:t> </a:t>
            </a:r>
            <a:r>
              <a:rPr sz="1400" b="1" dirty="0">
                <a:latin typeface="Times New Roman"/>
                <a:cs typeface="Times New Roman"/>
              </a:rPr>
              <a:t>de</a:t>
            </a:r>
            <a:r>
              <a:rPr sz="1400" b="1" spc="-20" dirty="0">
                <a:latin typeface="Times New Roman"/>
                <a:cs typeface="Times New Roman"/>
              </a:rPr>
              <a:t> </a:t>
            </a:r>
            <a:r>
              <a:rPr sz="1400" b="1" dirty="0">
                <a:latin typeface="Times New Roman"/>
                <a:cs typeface="Times New Roman"/>
              </a:rPr>
              <a:t>1,N</a:t>
            </a:r>
            <a:r>
              <a:rPr sz="1400" b="1" spc="-25" dirty="0">
                <a:latin typeface="Times New Roman"/>
                <a:cs typeface="Times New Roman"/>
              </a:rPr>
              <a:t> </a:t>
            </a:r>
            <a:r>
              <a:rPr sz="1400" b="1" dirty="0">
                <a:latin typeface="Times New Roman"/>
                <a:cs typeface="Times New Roman"/>
              </a:rPr>
              <a:t>&gt;</a:t>
            </a:r>
            <a:endParaRPr sz="1400">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67164" y="60452"/>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24</a:t>
            </a:r>
            <a:endParaRPr sz="1200">
              <a:latin typeface="Arial MT"/>
              <a:cs typeface="Arial MT"/>
            </a:endParaRPr>
          </a:p>
        </p:txBody>
      </p:sp>
      <p:grpSp>
        <p:nvGrpSpPr>
          <p:cNvPr id="3" name="object 3"/>
          <p:cNvGrpSpPr/>
          <p:nvPr/>
        </p:nvGrpSpPr>
        <p:grpSpPr>
          <a:xfrm>
            <a:off x="157170" y="265175"/>
            <a:ext cx="3962400" cy="1617980"/>
            <a:chOff x="157170" y="265175"/>
            <a:chExt cx="3962400" cy="1617980"/>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25651" y="265175"/>
              <a:ext cx="3093720" cy="740663"/>
            </a:xfrm>
            <a:prstGeom prst="rect">
              <a:avLst/>
            </a:prstGeom>
          </p:spPr>
        </p:pic>
      </p:grpSp>
      <p:sp>
        <p:nvSpPr>
          <p:cNvPr id="13" name="object 13"/>
          <p:cNvSpPr txBox="1">
            <a:spLocks noGrp="1"/>
          </p:cNvSpPr>
          <p:nvPr>
            <p:ph type="title"/>
          </p:nvPr>
        </p:nvSpPr>
        <p:spPr>
          <a:xfrm>
            <a:off x="1297305" y="383489"/>
            <a:ext cx="2516505" cy="574675"/>
          </a:xfrm>
          <a:prstGeom prst="rect">
            <a:avLst/>
          </a:prstGeom>
        </p:spPr>
        <p:txBody>
          <a:bodyPr vert="horz" wrap="square" lIns="0" tIns="12700" rIns="0" bIns="0" rtlCol="0">
            <a:spAutoFit/>
          </a:bodyPr>
          <a:lstStyle/>
          <a:p>
            <a:pPr marL="12700">
              <a:lnSpc>
                <a:spcPct val="100000"/>
              </a:lnSpc>
              <a:spcBef>
                <a:spcPts val="100"/>
              </a:spcBef>
            </a:pPr>
            <a:r>
              <a:rPr sz="3600" dirty="0"/>
              <a:t>Composition</a:t>
            </a:r>
            <a:endParaRPr sz="3600"/>
          </a:p>
        </p:txBody>
      </p:sp>
      <p:pic>
        <p:nvPicPr>
          <p:cNvPr id="14" name="object 14"/>
          <p:cNvPicPr/>
          <p:nvPr/>
        </p:nvPicPr>
        <p:blipFill>
          <a:blip r:embed="rId6" cstate="print"/>
          <a:stretch>
            <a:fillRect/>
          </a:stretch>
        </p:blipFill>
        <p:spPr>
          <a:xfrm>
            <a:off x="1238250" y="1809686"/>
            <a:ext cx="8329549" cy="426250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67164" y="60452"/>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25</a:t>
            </a:r>
            <a:endParaRPr sz="1200">
              <a:latin typeface="Arial MT"/>
              <a:cs typeface="Arial MT"/>
            </a:endParaRPr>
          </a:p>
        </p:txBody>
      </p:sp>
      <p:grpSp>
        <p:nvGrpSpPr>
          <p:cNvPr id="3" name="object 3"/>
          <p:cNvGrpSpPr/>
          <p:nvPr/>
        </p:nvGrpSpPr>
        <p:grpSpPr>
          <a:xfrm>
            <a:off x="157170" y="304866"/>
            <a:ext cx="1000760" cy="1577975"/>
            <a:chOff x="157170" y="304866"/>
            <a:chExt cx="1000760" cy="1577975"/>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grpSp>
      <p:pic>
        <p:nvPicPr>
          <p:cNvPr id="12" name="object 12"/>
          <p:cNvPicPr/>
          <p:nvPr/>
        </p:nvPicPr>
        <p:blipFill>
          <a:blip r:embed="rId5" cstate="print"/>
          <a:stretch>
            <a:fillRect/>
          </a:stretch>
        </p:blipFill>
        <p:spPr>
          <a:xfrm>
            <a:off x="1275588" y="121920"/>
            <a:ext cx="7394448" cy="937259"/>
          </a:xfrm>
          <a:prstGeom prst="rect">
            <a:avLst/>
          </a:prstGeom>
        </p:spPr>
      </p:pic>
      <p:sp>
        <p:nvSpPr>
          <p:cNvPr id="13" name="object 13"/>
          <p:cNvSpPr txBox="1">
            <a:spLocks noGrp="1"/>
          </p:cNvSpPr>
          <p:nvPr>
            <p:ph type="title"/>
          </p:nvPr>
        </p:nvSpPr>
        <p:spPr>
          <a:prstGeom prst="rect">
            <a:avLst/>
          </a:prstGeom>
        </p:spPr>
        <p:txBody>
          <a:bodyPr vert="horz" wrap="square" lIns="0" tIns="12065" rIns="0" bIns="0" rtlCol="0">
            <a:spAutoFit/>
          </a:bodyPr>
          <a:lstStyle/>
          <a:p>
            <a:pPr marL="13335">
              <a:lnSpc>
                <a:spcPct val="100000"/>
              </a:lnSpc>
              <a:spcBef>
                <a:spcPts val="95"/>
              </a:spcBef>
            </a:pPr>
            <a:r>
              <a:rPr spc="-5" dirty="0"/>
              <a:t>Les</a:t>
            </a:r>
            <a:r>
              <a:rPr spc="-25" dirty="0"/>
              <a:t> </a:t>
            </a:r>
            <a:r>
              <a:rPr spc="-5" dirty="0"/>
              <a:t>diagrammes</a:t>
            </a:r>
            <a:r>
              <a:rPr spc="5" dirty="0"/>
              <a:t> </a:t>
            </a:r>
            <a:r>
              <a:rPr spc="-5" dirty="0"/>
              <a:t>de</a:t>
            </a:r>
            <a:r>
              <a:rPr spc="-10" dirty="0"/>
              <a:t> </a:t>
            </a:r>
            <a:r>
              <a:rPr spc="-5" dirty="0"/>
              <a:t>classes</a:t>
            </a:r>
          </a:p>
        </p:txBody>
      </p:sp>
      <p:grpSp>
        <p:nvGrpSpPr>
          <p:cNvPr id="14" name="object 14"/>
          <p:cNvGrpSpPr/>
          <p:nvPr/>
        </p:nvGrpSpPr>
        <p:grpSpPr>
          <a:xfrm>
            <a:off x="684276" y="2653283"/>
            <a:ext cx="7023100" cy="3206750"/>
            <a:chOff x="684276" y="2653283"/>
            <a:chExt cx="7023100" cy="3206750"/>
          </a:xfrm>
        </p:grpSpPr>
        <p:pic>
          <p:nvPicPr>
            <p:cNvPr id="15" name="object 15"/>
            <p:cNvPicPr/>
            <p:nvPr/>
          </p:nvPicPr>
          <p:blipFill>
            <a:blip r:embed="rId6" cstate="print"/>
            <a:stretch>
              <a:fillRect/>
            </a:stretch>
          </p:blipFill>
          <p:spPr>
            <a:xfrm>
              <a:off x="684276" y="2775203"/>
              <a:ext cx="464820" cy="376427"/>
            </a:xfrm>
            <a:prstGeom prst="rect">
              <a:avLst/>
            </a:prstGeom>
          </p:spPr>
        </p:pic>
        <p:pic>
          <p:nvPicPr>
            <p:cNvPr id="16" name="object 16"/>
            <p:cNvPicPr/>
            <p:nvPr/>
          </p:nvPicPr>
          <p:blipFill>
            <a:blip r:embed="rId7" cstate="print"/>
            <a:stretch>
              <a:fillRect/>
            </a:stretch>
          </p:blipFill>
          <p:spPr>
            <a:xfrm>
              <a:off x="970788" y="2653283"/>
              <a:ext cx="6126479" cy="499872"/>
            </a:xfrm>
            <a:prstGeom prst="rect">
              <a:avLst/>
            </a:prstGeom>
          </p:spPr>
        </p:pic>
        <p:pic>
          <p:nvPicPr>
            <p:cNvPr id="17" name="object 17"/>
            <p:cNvPicPr/>
            <p:nvPr/>
          </p:nvPicPr>
          <p:blipFill>
            <a:blip r:embed="rId8" cstate="print"/>
            <a:stretch>
              <a:fillRect/>
            </a:stretch>
          </p:blipFill>
          <p:spPr>
            <a:xfrm>
              <a:off x="970788" y="3019043"/>
              <a:ext cx="6472427" cy="499872"/>
            </a:xfrm>
            <a:prstGeom prst="rect">
              <a:avLst/>
            </a:prstGeom>
          </p:spPr>
        </p:pic>
        <p:pic>
          <p:nvPicPr>
            <p:cNvPr id="18" name="object 18"/>
            <p:cNvPicPr/>
            <p:nvPr/>
          </p:nvPicPr>
          <p:blipFill>
            <a:blip r:embed="rId6" cstate="print"/>
            <a:stretch>
              <a:fillRect/>
            </a:stretch>
          </p:blipFill>
          <p:spPr>
            <a:xfrm>
              <a:off x="684276" y="3579875"/>
              <a:ext cx="464820" cy="376428"/>
            </a:xfrm>
            <a:prstGeom prst="rect">
              <a:avLst/>
            </a:prstGeom>
          </p:spPr>
        </p:pic>
        <p:pic>
          <p:nvPicPr>
            <p:cNvPr id="19" name="object 19"/>
            <p:cNvPicPr/>
            <p:nvPr/>
          </p:nvPicPr>
          <p:blipFill>
            <a:blip r:embed="rId9" cstate="print"/>
            <a:stretch>
              <a:fillRect/>
            </a:stretch>
          </p:blipFill>
          <p:spPr>
            <a:xfrm>
              <a:off x="970788" y="3457955"/>
              <a:ext cx="5658612" cy="499872"/>
            </a:xfrm>
            <a:prstGeom prst="rect">
              <a:avLst/>
            </a:prstGeom>
          </p:spPr>
        </p:pic>
        <p:pic>
          <p:nvPicPr>
            <p:cNvPr id="20" name="object 20"/>
            <p:cNvPicPr/>
            <p:nvPr/>
          </p:nvPicPr>
          <p:blipFill>
            <a:blip r:embed="rId10" cstate="print"/>
            <a:stretch>
              <a:fillRect/>
            </a:stretch>
          </p:blipFill>
          <p:spPr>
            <a:xfrm>
              <a:off x="970788" y="3823716"/>
              <a:ext cx="5010912" cy="499872"/>
            </a:xfrm>
            <a:prstGeom prst="rect">
              <a:avLst/>
            </a:prstGeom>
          </p:spPr>
        </p:pic>
        <p:pic>
          <p:nvPicPr>
            <p:cNvPr id="21" name="object 21"/>
            <p:cNvPicPr/>
            <p:nvPr/>
          </p:nvPicPr>
          <p:blipFill>
            <a:blip r:embed="rId6" cstate="print"/>
            <a:stretch>
              <a:fillRect/>
            </a:stretch>
          </p:blipFill>
          <p:spPr>
            <a:xfrm>
              <a:off x="684276" y="4384548"/>
              <a:ext cx="464820" cy="376427"/>
            </a:xfrm>
            <a:prstGeom prst="rect">
              <a:avLst/>
            </a:prstGeom>
          </p:spPr>
        </p:pic>
        <p:pic>
          <p:nvPicPr>
            <p:cNvPr id="22" name="object 22"/>
            <p:cNvPicPr/>
            <p:nvPr/>
          </p:nvPicPr>
          <p:blipFill>
            <a:blip r:embed="rId11" cstate="print"/>
            <a:stretch>
              <a:fillRect/>
            </a:stretch>
          </p:blipFill>
          <p:spPr>
            <a:xfrm>
              <a:off x="970788" y="4262627"/>
              <a:ext cx="5413248" cy="499872"/>
            </a:xfrm>
            <a:prstGeom prst="rect">
              <a:avLst/>
            </a:prstGeom>
          </p:spPr>
        </p:pic>
        <p:pic>
          <p:nvPicPr>
            <p:cNvPr id="23" name="object 23"/>
            <p:cNvPicPr/>
            <p:nvPr/>
          </p:nvPicPr>
          <p:blipFill>
            <a:blip r:embed="rId12" cstate="print"/>
            <a:stretch>
              <a:fillRect/>
            </a:stretch>
          </p:blipFill>
          <p:spPr>
            <a:xfrm>
              <a:off x="970788" y="4628388"/>
              <a:ext cx="6736079" cy="499872"/>
            </a:xfrm>
            <a:prstGeom prst="rect">
              <a:avLst/>
            </a:prstGeom>
          </p:spPr>
        </p:pic>
        <p:pic>
          <p:nvPicPr>
            <p:cNvPr id="24" name="object 24"/>
            <p:cNvPicPr/>
            <p:nvPr/>
          </p:nvPicPr>
          <p:blipFill>
            <a:blip r:embed="rId13" cstate="print"/>
            <a:stretch>
              <a:fillRect/>
            </a:stretch>
          </p:blipFill>
          <p:spPr>
            <a:xfrm>
              <a:off x="970788" y="4994148"/>
              <a:ext cx="5565648" cy="499871"/>
            </a:xfrm>
            <a:prstGeom prst="rect">
              <a:avLst/>
            </a:prstGeom>
          </p:spPr>
        </p:pic>
        <p:pic>
          <p:nvPicPr>
            <p:cNvPr id="25" name="object 25"/>
            <p:cNvPicPr/>
            <p:nvPr/>
          </p:nvPicPr>
          <p:blipFill>
            <a:blip r:embed="rId14" cstate="print"/>
            <a:stretch>
              <a:fillRect/>
            </a:stretch>
          </p:blipFill>
          <p:spPr>
            <a:xfrm>
              <a:off x="970788" y="5359907"/>
              <a:ext cx="5163312" cy="499872"/>
            </a:xfrm>
            <a:prstGeom prst="rect">
              <a:avLst/>
            </a:prstGeom>
          </p:spPr>
        </p:pic>
      </p:grpSp>
      <p:sp>
        <p:nvSpPr>
          <p:cNvPr id="26" name="object 26"/>
          <p:cNvSpPr txBox="1"/>
          <p:nvPr/>
        </p:nvSpPr>
        <p:spPr>
          <a:xfrm>
            <a:off x="805078" y="1420113"/>
            <a:ext cx="6613525" cy="4411345"/>
          </a:xfrm>
          <a:prstGeom prst="rect">
            <a:avLst/>
          </a:prstGeom>
        </p:spPr>
        <p:txBody>
          <a:bodyPr vert="horz" wrap="square" lIns="0" tIns="12065" rIns="0" bIns="0" rtlCol="0">
            <a:spAutoFit/>
          </a:bodyPr>
          <a:lstStyle/>
          <a:p>
            <a:pPr marL="1821814">
              <a:lnSpc>
                <a:spcPct val="100000"/>
              </a:lnSpc>
              <a:spcBef>
                <a:spcPts val="95"/>
              </a:spcBef>
            </a:pPr>
            <a:r>
              <a:rPr sz="2800" b="1" spc="-10" dirty="0">
                <a:latin typeface="Constantia"/>
                <a:cs typeface="Constantia"/>
              </a:rPr>
              <a:t>Relations</a:t>
            </a:r>
            <a:r>
              <a:rPr sz="2800" b="1" spc="-135" dirty="0">
                <a:latin typeface="Constantia"/>
                <a:cs typeface="Constantia"/>
              </a:rPr>
              <a:t> </a:t>
            </a:r>
            <a:r>
              <a:rPr sz="2800" b="1" spc="-15" dirty="0">
                <a:latin typeface="Constantia"/>
                <a:cs typeface="Constantia"/>
              </a:rPr>
              <a:t>entre</a:t>
            </a:r>
            <a:r>
              <a:rPr sz="2800" b="1" spc="-150" dirty="0">
                <a:latin typeface="Constantia"/>
                <a:cs typeface="Constantia"/>
              </a:rPr>
              <a:t> </a:t>
            </a:r>
            <a:r>
              <a:rPr sz="2800" b="1" spc="-10" dirty="0">
                <a:latin typeface="Constantia"/>
                <a:cs typeface="Constantia"/>
              </a:rPr>
              <a:t>classes</a:t>
            </a:r>
            <a:endParaRPr sz="2800">
              <a:latin typeface="Constantia"/>
              <a:cs typeface="Constantia"/>
            </a:endParaRPr>
          </a:p>
          <a:p>
            <a:pPr marL="1508760">
              <a:lnSpc>
                <a:spcPct val="100000"/>
              </a:lnSpc>
              <a:spcBef>
                <a:spcPts val="1345"/>
              </a:spcBef>
            </a:pPr>
            <a:r>
              <a:rPr sz="1400" b="1" dirty="0">
                <a:solidFill>
                  <a:srgbClr val="608FFC"/>
                </a:solidFill>
                <a:latin typeface="Times New Roman"/>
                <a:cs typeface="Times New Roman"/>
              </a:rPr>
              <a:t>Généralisation</a:t>
            </a:r>
            <a:r>
              <a:rPr sz="1400" b="1" spc="-80" dirty="0">
                <a:solidFill>
                  <a:srgbClr val="608FFC"/>
                </a:solidFill>
                <a:latin typeface="Times New Roman"/>
                <a:cs typeface="Times New Roman"/>
              </a:rPr>
              <a:t> </a:t>
            </a:r>
            <a:r>
              <a:rPr sz="1400" b="1" dirty="0">
                <a:solidFill>
                  <a:srgbClr val="608FFC"/>
                </a:solidFill>
                <a:latin typeface="Times New Roman"/>
                <a:cs typeface="Times New Roman"/>
              </a:rPr>
              <a:t>et</a:t>
            </a:r>
            <a:r>
              <a:rPr sz="1400" b="1" spc="-20" dirty="0">
                <a:solidFill>
                  <a:srgbClr val="608FFC"/>
                </a:solidFill>
                <a:latin typeface="Times New Roman"/>
                <a:cs typeface="Times New Roman"/>
              </a:rPr>
              <a:t> </a:t>
            </a:r>
            <a:r>
              <a:rPr sz="1400" b="1" dirty="0">
                <a:solidFill>
                  <a:srgbClr val="608FFC"/>
                </a:solidFill>
                <a:latin typeface="Times New Roman"/>
                <a:cs typeface="Times New Roman"/>
              </a:rPr>
              <a:t>Héritage</a:t>
            </a:r>
            <a:endParaRPr sz="1400">
              <a:latin typeface="Times New Roman"/>
              <a:cs typeface="Times New Roman"/>
            </a:endParaRPr>
          </a:p>
          <a:p>
            <a:pPr>
              <a:lnSpc>
                <a:spcPct val="100000"/>
              </a:lnSpc>
            </a:pPr>
            <a:endParaRPr sz="1500">
              <a:latin typeface="Times New Roman"/>
              <a:cs typeface="Times New Roman"/>
            </a:endParaRPr>
          </a:p>
          <a:p>
            <a:pPr>
              <a:lnSpc>
                <a:spcPct val="100000"/>
              </a:lnSpc>
              <a:spcBef>
                <a:spcPts val="45"/>
              </a:spcBef>
            </a:pPr>
            <a:endParaRPr sz="1900">
              <a:latin typeface="Times New Roman"/>
              <a:cs typeface="Times New Roman"/>
            </a:endParaRPr>
          </a:p>
          <a:p>
            <a:pPr marL="355600" marR="186055" indent="-342900">
              <a:lnSpc>
                <a:spcPct val="100000"/>
              </a:lnSpc>
              <a:buClr>
                <a:srgbClr val="FB0028"/>
              </a:buClr>
              <a:buSzPct val="75000"/>
              <a:buFont typeface="Wingdings"/>
              <a:buChar char=""/>
              <a:tabLst>
                <a:tab pos="354965" algn="l"/>
                <a:tab pos="355600" algn="l"/>
              </a:tabLst>
            </a:pPr>
            <a:r>
              <a:rPr sz="2400" b="1" spc="-5" dirty="0">
                <a:latin typeface="Arial"/>
                <a:cs typeface="Arial"/>
              </a:rPr>
              <a:t>L’héritage décrit une relation entre </a:t>
            </a:r>
            <a:r>
              <a:rPr sz="2400" b="1" dirty="0">
                <a:latin typeface="Arial"/>
                <a:cs typeface="Arial"/>
              </a:rPr>
              <a:t>une </a:t>
            </a:r>
            <a:r>
              <a:rPr sz="2400" b="1" spc="5" dirty="0">
                <a:latin typeface="Arial"/>
                <a:cs typeface="Arial"/>
              </a:rPr>
              <a:t> </a:t>
            </a:r>
            <a:r>
              <a:rPr sz="2400" b="1" spc="-5" dirty="0">
                <a:latin typeface="Arial"/>
                <a:cs typeface="Arial"/>
              </a:rPr>
              <a:t>classe</a:t>
            </a:r>
            <a:r>
              <a:rPr sz="2400" b="1" spc="10" dirty="0">
                <a:latin typeface="Arial"/>
                <a:cs typeface="Arial"/>
              </a:rPr>
              <a:t> </a:t>
            </a:r>
            <a:r>
              <a:rPr sz="2400" b="1" spc="-5" dirty="0">
                <a:latin typeface="Arial"/>
                <a:cs typeface="Arial"/>
              </a:rPr>
              <a:t>générale</a:t>
            </a:r>
            <a:r>
              <a:rPr sz="2400" b="1" spc="10" dirty="0">
                <a:latin typeface="Arial"/>
                <a:cs typeface="Arial"/>
              </a:rPr>
              <a:t> </a:t>
            </a:r>
            <a:r>
              <a:rPr sz="2400" b="1" dirty="0">
                <a:latin typeface="Arial"/>
                <a:cs typeface="Arial"/>
              </a:rPr>
              <a:t>et </a:t>
            </a:r>
            <a:r>
              <a:rPr sz="2400" b="1" spc="-5" dirty="0">
                <a:latin typeface="Arial"/>
                <a:cs typeface="Arial"/>
              </a:rPr>
              <a:t>une</a:t>
            </a:r>
            <a:r>
              <a:rPr sz="2400" b="1" spc="10" dirty="0">
                <a:latin typeface="Arial"/>
                <a:cs typeface="Arial"/>
              </a:rPr>
              <a:t> </a:t>
            </a:r>
            <a:r>
              <a:rPr sz="2400" b="1" spc="-5" dirty="0">
                <a:latin typeface="Arial"/>
                <a:cs typeface="Arial"/>
              </a:rPr>
              <a:t>classe</a:t>
            </a:r>
            <a:r>
              <a:rPr sz="2400" b="1" spc="10" dirty="0">
                <a:latin typeface="Arial"/>
                <a:cs typeface="Arial"/>
              </a:rPr>
              <a:t> </a:t>
            </a:r>
            <a:r>
              <a:rPr sz="2400" b="1" spc="-5" dirty="0">
                <a:latin typeface="Arial"/>
                <a:cs typeface="Arial"/>
              </a:rPr>
              <a:t>spécialisée.</a:t>
            </a:r>
            <a:endParaRPr sz="2400">
              <a:latin typeface="Arial"/>
              <a:cs typeface="Arial"/>
            </a:endParaRPr>
          </a:p>
          <a:p>
            <a:pPr marL="355600" marR="1085215" indent="-342900">
              <a:lnSpc>
                <a:spcPct val="100000"/>
              </a:lnSpc>
              <a:spcBef>
                <a:spcPts val="580"/>
              </a:spcBef>
              <a:buClr>
                <a:srgbClr val="FB0028"/>
              </a:buClr>
              <a:buSzPct val="75000"/>
              <a:buFont typeface="Wingdings"/>
              <a:buChar char=""/>
              <a:tabLst>
                <a:tab pos="354965" algn="l"/>
                <a:tab pos="355600" algn="l"/>
              </a:tabLst>
            </a:pPr>
            <a:r>
              <a:rPr sz="2400" b="1" spc="-5" dirty="0">
                <a:latin typeface="Arial"/>
                <a:cs typeface="Arial"/>
              </a:rPr>
              <a:t>La</a:t>
            </a:r>
            <a:r>
              <a:rPr sz="2400" b="1" spc="-10" dirty="0">
                <a:latin typeface="Arial"/>
                <a:cs typeface="Arial"/>
              </a:rPr>
              <a:t> </a:t>
            </a:r>
            <a:r>
              <a:rPr sz="2400" b="1" spc="-5" dirty="0">
                <a:latin typeface="Arial"/>
                <a:cs typeface="Arial"/>
              </a:rPr>
              <a:t>classe</a:t>
            </a:r>
            <a:r>
              <a:rPr sz="2400" b="1" spc="10" dirty="0">
                <a:latin typeface="Arial"/>
                <a:cs typeface="Arial"/>
              </a:rPr>
              <a:t> </a:t>
            </a:r>
            <a:r>
              <a:rPr sz="2400" b="1" spc="-5" dirty="0">
                <a:latin typeface="Arial"/>
                <a:cs typeface="Arial"/>
              </a:rPr>
              <a:t>spécialisée</a:t>
            </a:r>
            <a:r>
              <a:rPr sz="2400" b="1" dirty="0">
                <a:latin typeface="Arial"/>
                <a:cs typeface="Arial"/>
              </a:rPr>
              <a:t> </a:t>
            </a:r>
            <a:r>
              <a:rPr sz="2400" b="1" spc="-5" dirty="0">
                <a:latin typeface="Arial"/>
                <a:cs typeface="Arial"/>
              </a:rPr>
              <a:t>comporte</a:t>
            </a:r>
            <a:r>
              <a:rPr sz="2400" b="1" spc="15" dirty="0">
                <a:latin typeface="Arial"/>
                <a:cs typeface="Arial"/>
              </a:rPr>
              <a:t> </a:t>
            </a:r>
            <a:r>
              <a:rPr sz="2400" b="1" spc="-5" dirty="0">
                <a:latin typeface="Arial"/>
                <a:cs typeface="Arial"/>
              </a:rPr>
              <a:t>des </a:t>
            </a:r>
            <a:r>
              <a:rPr sz="2400" b="1" spc="-650" dirty="0">
                <a:latin typeface="Arial"/>
                <a:cs typeface="Arial"/>
              </a:rPr>
              <a:t> </a:t>
            </a:r>
            <a:r>
              <a:rPr sz="2400" b="1" dirty="0">
                <a:latin typeface="Arial"/>
                <a:cs typeface="Arial"/>
              </a:rPr>
              <a:t>informations</a:t>
            </a:r>
            <a:r>
              <a:rPr sz="2400" b="1" spc="-45" dirty="0">
                <a:latin typeface="Arial"/>
                <a:cs typeface="Arial"/>
              </a:rPr>
              <a:t> </a:t>
            </a:r>
            <a:r>
              <a:rPr sz="2400" b="1" spc="-5" dirty="0">
                <a:latin typeface="Arial"/>
                <a:cs typeface="Arial"/>
              </a:rPr>
              <a:t>supplémentaires</a:t>
            </a:r>
            <a:r>
              <a:rPr sz="2400" b="1" spc="-15" dirty="0">
                <a:latin typeface="Arial"/>
                <a:cs typeface="Arial"/>
              </a:rPr>
              <a:t> </a:t>
            </a:r>
            <a:r>
              <a:rPr sz="2400" b="1" dirty="0">
                <a:latin typeface="Arial"/>
                <a:cs typeface="Arial"/>
              </a:rPr>
              <a:t>.</a:t>
            </a:r>
            <a:endParaRPr sz="2400">
              <a:latin typeface="Arial"/>
              <a:cs typeface="Arial"/>
            </a:endParaRPr>
          </a:p>
          <a:p>
            <a:pPr marL="355600" indent="-342900">
              <a:lnSpc>
                <a:spcPct val="100000"/>
              </a:lnSpc>
              <a:spcBef>
                <a:spcPts val="575"/>
              </a:spcBef>
              <a:buClr>
                <a:srgbClr val="FB0028"/>
              </a:buClr>
              <a:buSzPct val="75000"/>
              <a:buFont typeface="Wingdings"/>
              <a:buChar char=""/>
              <a:tabLst>
                <a:tab pos="354965" algn="l"/>
                <a:tab pos="355600" algn="l"/>
              </a:tabLst>
            </a:pPr>
            <a:r>
              <a:rPr sz="2400" b="1" spc="-5" dirty="0">
                <a:latin typeface="Arial"/>
                <a:cs typeface="Arial"/>
              </a:rPr>
              <a:t>Le</a:t>
            </a:r>
            <a:r>
              <a:rPr sz="2400" b="1" spc="-20" dirty="0">
                <a:latin typeface="Arial"/>
                <a:cs typeface="Arial"/>
              </a:rPr>
              <a:t> </a:t>
            </a:r>
            <a:r>
              <a:rPr sz="2400" b="1" spc="-5" dirty="0">
                <a:latin typeface="Arial"/>
                <a:cs typeface="Arial"/>
              </a:rPr>
              <a:t>symbole</a:t>
            </a:r>
            <a:r>
              <a:rPr sz="2400" b="1" spc="5" dirty="0">
                <a:latin typeface="Arial"/>
                <a:cs typeface="Arial"/>
              </a:rPr>
              <a:t> </a:t>
            </a:r>
            <a:r>
              <a:rPr sz="2400" b="1" dirty="0">
                <a:latin typeface="Arial"/>
                <a:cs typeface="Arial"/>
              </a:rPr>
              <a:t>utilisé</a:t>
            </a:r>
            <a:r>
              <a:rPr sz="2400" b="1" spc="-30" dirty="0">
                <a:latin typeface="Arial"/>
                <a:cs typeface="Arial"/>
              </a:rPr>
              <a:t> </a:t>
            </a:r>
            <a:r>
              <a:rPr sz="2400" b="1" dirty="0">
                <a:latin typeface="Arial"/>
                <a:cs typeface="Arial"/>
              </a:rPr>
              <a:t>pour</a:t>
            </a:r>
            <a:r>
              <a:rPr sz="2400" b="1" spc="-30" dirty="0">
                <a:latin typeface="Arial"/>
                <a:cs typeface="Arial"/>
              </a:rPr>
              <a:t> </a:t>
            </a:r>
            <a:r>
              <a:rPr sz="2400" b="1" spc="-5" dirty="0">
                <a:latin typeface="Arial"/>
                <a:cs typeface="Arial"/>
              </a:rPr>
              <a:t>la relation</a:t>
            </a:r>
            <a:endParaRPr sz="2400">
              <a:latin typeface="Arial"/>
              <a:cs typeface="Arial"/>
            </a:endParaRPr>
          </a:p>
          <a:p>
            <a:pPr marL="355600" marR="5080">
              <a:lnSpc>
                <a:spcPct val="100000"/>
              </a:lnSpc>
              <a:spcBef>
                <a:spcPts val="5"/>
              </a:spcBef>
            </a:pPr>
            <a:r>
              <a:rPr sz="2400" b="1" spc="-5" dirty="0">
                <a:latin typeface="Arial"/>
                <a:cs typeface="Arial"/>
              </a:rPr>
              <a:t>d’héritage est une flèche avec </a:t>
            </a:r>
            <a:r>
              <a:rPr sz="2400" b="1" dirty="0">
                <a:latin typeface="Arial"/>
                <a:cs typeface="Arial"/>
              </a:rPr>
              <a:t>un trait plein </a:t>
            </a:r>
            <a:r>
              <a:rPr sz="2400" b="1" spc="-655" dirty="0">
                <a:latin typeface="Arial"/>
                <a:cs typeface="Arial"/>
              </a:rPr>
              <a:t> </a:t>
            </a:r>
            <a:r>
              <a:rPr sz="2400" b="1" dirty="0">
                <a:latin typeface="Arial"/>
                <a:cs typeface="Arial"/>
              </a:rPr>
              <a:t>dont </a:t>
            </a:r>
            <a:r>
              <a:rPr sz="2400" b="1" spc="-5" dirty="0">
                <a:latin typeface="Arial"/>
                <a:cs typeface="Arial"/>
              </a:rPr>
              <a:t>la pointe est </a:t>
            </a:r>
            <a:r>
              <a:rPr sz="2400" b="1" dirty="0">
                <a:latin typeface="Arial"/>
                <a:cs typeface="Arial"/>
              </a:rPr>
              <a:t>un </a:t>
            </a:r>
            <a:r>
              <a:rPr sz="2400" b="1" spc="-5" dirty="0">
                <a:latin typeface="Arial"/>
                <a:cs typeface="Arial"/>
              </a:rPr>
              <a:t>triangle fermé </a:t>
            </a:r>
            <a:r>
              <a:rPr sz="2400" b="1" dirty="0">
                <a:latin typeface="Arial"/>
                <a:cs typeface="Arial"/>
              </a:rPr>
              <a:t> </a:t>
            </a:r>
            <a:r>
              <a:rPr sz="2400" b="1" spc="-5" dirty="0">
                <a:latin typeface="Arial"/>
                <a:cs typeface="Arial"/>
              </a:rPr>
              <a:t>désignant</a:t>
            </a:r>
            <a:r>
              <a:rPr sz="2400" b="1" spc="-25" dirty="0">
                <a:latin typeface="Arial"/>
                <a:cs typeface="Arial"/>
              </a:rPr>
              <a:t> </a:t>
            </a:r>
            <a:r>
              <a:rPr sz="2400" b="1" spc="-5" dirty="0">
                <a:latin typeface="Arial"/>
                <a:cs typeface="Arial"/>
              </a:rPr>
              <a:t>le</a:t>
            </a:r>
            <a:r>
              <a:rPr sz="2400" b="1" dirty="0">
                <a:latin typeface="Arial"/>
                <a:cs typeface="Arial"/>
              </a:rPr>
              <a:t> </a:t>
            </a:r>
            <a:r>
              <a:rPr sz="2400" b="1" spc="-5" dirty="0">
                <a:latin typeface="Arial"/>
                <a:cs typeface="Arial"/>
              </a:rPr>
              <a:t>cas</a:t>
            </a:r>
            <a:r>
              <a:rPr sz="2400" b="1" dirty="0">
                <a:latin typeface="Arial"/>
                <a:cs typeface="Arial"/>
              </a:rPr>
              <a:t> </a:t>
            </a:r>
            <a:r>
              <a:rPr sz="2400" b="1" spc="-5" dirty="0">
                <a:latin typeface="Arial"/>
                <a:cs typeface="Arial"/>
              </a:rPr>
              <a:t>le</a:t>
            </a:r>
            <a:r>
              <a:rPr sz="2400" b="1" dirty="0">
                <a:latin typeface="Arial"/>
                <a:cs typeface="Arial"/>
              </a:rPr>
              <a:t> plus</a:t>
            </a:r>
            <a:r>
              <a:rPr sz="2400" b="1" spc="-15" dirty="0">
                <a:latin typeface="Arial"/>
                <a:cs typeface="Arial"/>
              </a:rPr>
              <a:t> </a:t>
            </a:r>
            <a:r>
              <a:rPr sz="2400" b="1" spc="-5" dirty="0">
                <a:latin typeface="Arial"/>
                <a:cs typeface="Arial"/>
              </a:rPr>
              <a:t>général</a:t>
            </a:r>
            <a:r>
              <a:rPr sz="2400" b="1" spc="5" dirty="0">
                <a:latin typeface="Arial"/>
                <a:cs typeface="Arial"/>
              </a:rPr>
              <a:t> </a:t>
            </a:r>
            <a:r>
              <a:rPr sz="2400" b="1" dirty="0">
                <a:latin typeface="Arial"/>
                <a:cs typeface="Arial"/>
              </a:rPr>
              <a:t>.</a:t>
            </a:r>
            <a:endParaRPr sz="2400">
              <a:latin typeface="Arial"/>
              <a:cs typeface="Arial"/>
            </a:endParaRPr>
          </a:p>
        </p:txBody>
      </p:sp>
      <p:pic>
        <p:nvPicPr>
          <p:cNvPr id="27" name="object 27"/>
          <p:cNvPicPr/>
          <p:nvPr/>
        </p:nvPicPr>
        <p:blipFill>
          <a:blip r:embed="rId15" cstate="print"/>
          <a:stretch>
            <a:fillRect/>
          </a:stretch>
        </p:blipFill>
        <p:spPr>
          <a:xfrm>
            <a:off x="7527925" y="3068701"/>
            <a:ext cx="1712976" cy="259232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67164" y="60452"/>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26</a:t>
            </a:r>
            <a:endParaRPr sz="1200">
              <a:latin typeface="Arial MT"/>
              <a:cs typeface="Arial MT"/>
            </a:endParaRPr>
          </a:p>
        </p:txBody>
      </p:sp>
      <p:grpSp>
        <p:nvGrpSpPr>
          <p:cNvPr id="3" name="object 3"/>
          <p:cNvGrpSpPr/>
          <p:nvPr/>
        </p:nvGrpSpPr>
        <p:grpSpPr>
          <a:xfrm>
            <a:off x="157170" y="0"/>
            <a:ext cx="6487795" cy="1882775"/>
            <a:chOff x="157170" y="0"/>
            <a:chExt cx="6487795" cy="1882775"/>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27176" y="0"/>
              <a:ext cx="2839212" cy="731520"/>
            </a:xfrm>
            <a:prstGeom prst="rect">
              <a:avLst/>
            </a:prstGeom>
          </p:spPr>
        </p:pic>
        <p:pic>
          <p:nvPicPr>
            <p:cNvPr id="13" name="object 13"/>
            <p:cNvPicPr/>
            <p:nvPr/>
          </p:nvPicPr>
          <p:blipFill>
            <a:blip r:embed="rId6" cstate="print"/>
            <a:stretch>
              <a:fillRect/>
            </a:stretch>
          </p:blipFill>
          <p:spPr>
            <a:xfrm>
              <a:off x="1027176" y="539495"/>
              <a:ext cx="5617464" cy="740663"/>
            </a:xfrm>
            <a:prstGeom prst="rect">
              <a:avLst/>
            </a:prstGeom>
          </p:spPr>
        </p:pic>
      </p:grpSp>
      <p:sp>
        <p:nvSpPr>
          <p:cNvPr id="14" name="object 14"/>
          <p:cNvSpPr txBox="1">
            <a:spLocks noGrp="1"/>
          </p:cNvSpPr>
          <p:nvPr>
            <p:ph type="title"/>
          </p:nvPr>
        </p:nvSpPr>
        <p:spPr>
          <a:xfrm>
            <a:off x="1298828" y="109220"/>
            <a:ext cx="5040630" cy="1123315"/>
          </a:xfrm>
          <a:prstGeom prst="rect">
            <a:avLst/>
          </a:prstGeom>
        </p:spPr>
        <p:txBody>
          <a:bodyPr vert="horz" wrap="square" lIns="0" tIns="12700" rIns="0" bIns="0" rtlCol="0">
            <a:spAutoFit/>
          </a:bodyPr>
          <a:lstStyle/>
          <a:p>
            <a:pPr marL="12700" marR="5080">
              <a:lnSpc>
                <a:spcPct val="100000"/>
              </a:lnSpc>
              <a:spcBef>
                <a:spcPts val="100"/>
              </a:spcBef>
            </a:pPr>
            <a:r>
              <a:rPr sz="3600" spc="-5" dirty="0"/>
              <a:t>Association </a:t>
            </a:r>
            <a:r>
              <a:rPr sz="3600" dirty="0"/>
              <a:t> </a:t>
            </a:r>
            <a:r>
              <a:rPr sz="3600" spc="-5" dirty="0"/>
              <a:t>généralisation:</a:t>
            </a:r>
            <a:r>
              <a:rPr sz="3600" dirty="0"/>
              <a:t> </a:t>
            </a:r>
            <a:r>
              <a:rPr sz="3600" spc="-5" dirty="0"/>
              <a:t>contrainte</a:t>
            </a:r>
            <a:endParaRPr sz="3600"/>
          </a:p>
        </p:txBody>
      </p:sp>
      <p:grpSp>
        <p:nvGrpSpPr>
          <p:cNvPr id="15" name="object 15"/>
          <p:cNvGrpSpPr/>
          <p:nvPr/>
        </p:nvGrpSpPr>
        <p:grpSpPr>
          <a:xfrm>
            <a:off x="812291" y="1662683"/>
            <a:ext cx="9093835" cy="1158240"/>
            <a:chOff x="812291" y="1662683"/>
            <a:chExt cx="9093835" cy="1158240"/>
          </a:xfrm>
        </p:grpSpPr>
        <p:pic>
          <p:nvPicPr>
            <p:cNvPr id="16" name="object 16"/>
            <p:cNvPicPr/>
            <p:nvPr/>
          </p:nvPicPr>
          <p:blipFill>
            <a:blip r:embed="rId7" cstate="print"/>
            <a:stretch>
              <a:fillRect/>
            </a:stretch>
          </p:blipFill>
          <p:spPr>
            <a:xfrm>
              <a:off x="812291" y="1784603"/>
              <a:ext cx="464820" cy="376427"/>
            </a:xfrm>
            <a:prstGeom prst="rect">
              <a:avLst/>
            </a:prstGeom>
          </p:spPr>
        </p:pic>
        <p:pic>
          <p:nvPicPr>
            <p:cNvPr id="17" name="object 17"/>
            <p:cNvPicPr/>
            <p:nvPr/>
          </p:nvPicPr>
          <p:blipFill>
            <a:blip r:embed="rId8" cstate="print"/>
            <a:stretch>
              <a:fillRect/>
            </a:stretch>
          </p:blipFill>
          <p:spPr>
            <a:xfrm>
              <a:off x="1098803" y="1662683"/>
              <a:ext cx="3217164" cy="499872"/>
            </a:xfrm>
            <a:prstGeom prst="rect">
              <a:avLst/>
            </a:prstGeom>
          </p:spPr>
        </p:pic>
        <p:pic>
          <p:nvPicPr>
            <p:cNvPr id="18" name="object 18"/>
            <p:cNvPicPr/>
            <p:nvPr/>
          </p:nvPicPr>
          <p:blipFill>
            <a:blip r:embed="rId9" cstate="print"/>
            <a:stretch>
              <a:fillRect/>
            </a:stretch>
          </p:blipFill>
          <p:spPr>
            <a:xfrm>
              <a:off x="3907536" y="1662683"/>
              <a:ext cx="2017776" cy="499872"/>
            </a:xfrm>
            <a:prstGeom prst="rect">
              <a:avLst/>
            </a:prstGeom>
          </p:spPr>
        </p:pic>
        <p:pic>
          <p:nvPicPr>
            <p:cNvPr id="19" name="object 19"/>
            <p:cNvPicPr/>
            <p:nvPr/>
          </p:nvPicPr>
          <p:blipFill>
            <a:blip r:embed="rId10" cstate="print"/>
            <a:stretch>
              <a:fillRect/>
            </a:stretch>
          </p:blipFill>
          <p:spPr>
            <a:xfrm>
              <a:off x="5599176" y="1662683"/>
              <a:ext cx="4306824" cy="499872"/>
            </a:xfrm>
            <a:prstGeom prst="rect">
              <a:avLst/>
            </a:prstGeom>
          </p:spPr>
        </p:pic>
        <p:pic>
          <p:nvPicPr>
            <p:cNvPr id="20" name="object 20"/>
            <p:cNvPicPr/>
            <p:nvPr/>
          </p:nvPicPr>
          <p:blipFill>
            <a:blip r:embed="rId11" cstate="print"/>
            <a:stretch>
              <a:fillRect/>
            </a:stretch>
          </p:blipFill>
          <p:spPr>
            <a:xfrm>
              <a:off x="1098803" y="1991867"/>
              <a:ext cx="1118616" cy="499872"/>
            </a:xfrm>
            <a:prstGeom prst="rect">
              <a:avLst/>
            </a:prstGeom>
          </p:spPr>
        </p:pic>
        <p:pic>
          <p:nvPicPr>
            <p:cNvPr id="21" name="object 21"/>
            <p:cNvPicPr/>
            <p:nvPr/>
          </p:nvPicPr>
          <p:blipFill>
            <a:blip r:embed="rId12" cstate="print"/>
            <a:stretch>
              <a:fillRect/>
            </a:stretch>
          </p:blipFill>
          <p:spPr>
            <a:xfrm>
              <a:off x="1808988" y="1991867"/>
              <a:ext cx="510539" cy="499872"/>
            </a:xfrm>
            <a:prstGeom prst="rect">
              <a:avLst/>
            </a:prstGeom>
          </p:spPr>
        </p:pic>
        <p:pic>
          <p:nvPicPr>
            <p:cNvPr id="22" name="object 22"/>
            <p:cNvPicPr/>
            <p:nvPr/>
          </p:nvPicPr>
          <p:blipFill>
            <a:blip r:embed="rId13" cstate="print"/>
            <a:stretch>
              <a:fillRect/>
            </a:stretch>
          </p:blipFill>
          <p:spPr>
            <a:xfrm>
              <a:off x="1911095" y="1991867"/>
              <a:ext cx="6822948" cy="499872"/>
            </a:xfrm>
            <a:prstGeom prst="rect">
              <a:avLst/>
            </a:prstGeom>
          </p:spPr>
        </p:pic>
        <p:pic>
          <p:nvPicPr>
            <p:cNvPr id="23" name="object 23"/>
            <p:cNvPicPr/>
            <p:nvPr/>
          </p:nvPicPr>
          <p:blipFill>
            <a:blip r:embed="rId14" cstate="print"/>
            <a:stretch>
              <a:fillRect/>
            </a:stretch>
          </p:blipFill>
          <p:spPr>
            <a:xfrm>
              <a:off x="1098803" y="2321051"/>
              <a:ext cx="2560320" cy="499872"/>
            </a:xfrm>
            <a:prstGeom prst="rect">
              <a:avLst/>
            </a:prstGeom>
          </p:spPr>
        </p:pic>
      </p:grpSp>
      <p:grpSp>
        <p:nvGrpSpPr>
          <p:cNvPr id="24" name="object 24"/>
          <p:cNvGrpSpPr/>
          <p:nvPr/>
        </p:nvGrpSpPr>
        <p:grpSpPr>
          <a:xfrm>
            <a:off x="812291" y="5539740"/>
            <a:ext cx="8985885" cy="829310"/>
            <a:chOff x="812291" y="5539740"/>
            <a:chExt cx="8985885" cy="829310"/>
          </a:xfrm>
        </p:grpSpPr>
        <p:pic>
          <p:nvPicPr>
            <p:cNvPr id="25" name="object 25"/>
            <p:cNvPicPr/>
            <p:nvPr/>
          </p:nvPicPr>
          <p:blipFill>
            <a:blip r:embed="rId7" cstate="print"/>
            <a:stretch>
              <a:fillRect/>
            </a:stretch>
          </p:blipFill>
          <p:spPr>
            <a:xfrm>
              <a:off x="812291" y="5661660"/>
              <a:ext cx="464820" cy="376428"/>
            </a:xfrm>
            <a:prstGeom prst="rect">
              <a:avLst/>
            </a:prstGeom>
          </p:spPr>
        </p:pic>
        <p:pic>
          <p:nvPicPr>
            <p:cNvPr id="26" name="object 26"/>
            <p:cNvPicPr/>
            <p:nvPr/>
          </p:nvPicPr>
          <p:blipFill>
            <a:blip r:embed="rId8" cstate="print"/>
            <a:stretch>
              <a:fillRect/>
            </a:stretch>
          </p:blipFill>
          <p:spPr>
            <a:xfrm>
              <a:off x="1098803" y="5539740"/>
              <a:ext cx="3217164" cy="499872"/>
            </a:xfrm>
            <a:prstGeom prst="rect">
              <a:avLst/>
            </a:prstGeom>
          </p:spPr>
        </p:pic>
        <p:pic>
          <p:nvPicPr>
            <p:cNvPr id="27" name="object 27"/>
            <p:cNvPicPr/>
            <p:nvPr/>
          </p:nvPicPr>
          <p:blipFill>
            <a:blip r:embed="rId15" cstate="print"/>
            <a:stretch>
              <a:fillRect/>
            </a:stretch>
          </p:blipFill>
          <p:spPr>
            <a:xfrm>
              <a:off x="3907536" y="5539740"/>
              <a:ext cx="1746504" cy="499872"/>
            </a:xfrm>
            <a:prstGeom prst="rect">
              <a:avLst/>
            </a:prstGeom>
          </p:spPr>
        </p:pic>
        <p:pic>
          <p:nvPicPr>
            <p:cNvPr id="28" name="object 28"/>
            <p:cNvPicPr/>
            <p:nvPr/>
          </p:nvPicPr>
          <p:blipFill>
            <a:blip r:embed="rId16" cstate="print"/>
            <a:stretch>
              <a:fillRect/>
            </a:stretch>
          </p:blipFill>
          <p:spPr>
            <a:xfrm>
              <a:off x="5329427" y="5539740"/>
              <a:ext cx="4468368" cy="499872"/>
            </a:xfrm>
            <a:prstGeom prst="rect">
              <a:avLst/>
            </a:prstGeom>
          </p:spPr>
        </p:pic>
        <p:pic>
          <p:nvPicPr>
            <p:cNvPr id="29" name="object 29"/>
            <p:cNvPicPr/>
            <p:nvPr/>
          </p:nvPicPr>
          <p:blipFill>
            <a:blip r:embed="rId11" cstate="print"/>
            <a:stretch>
              <a:fillRect/>
            </a:stretch>
          </p:blipFill>
          <p:spPr>
            <a:xfrm>
              <a:off x="1098803" y="5868924"/>
              <a:ext cx="1118616" cy="499871"/>
            </a:xfrm>
            <a:prstGeom prst="rect">
              <a:avLst/>
            </a:prstGeom>
          </p:spPr>
        </p:pic>
        <p:pic>
          <p:nvPicPr>
            <p:cNvPr id="30" name="object 30"/>
            <p:cNvPicPr/>
            <p:nvPr/>
          </p:nvPicPr>
          <p:blipFill>
            <a:blip r:embed="rId12" cstate="print"/>
            <a:stretch>
              <a:fillRect/>
            </a:stretch>
          </p:blipFill>
          <p:spPr>
            <a:xfrm>
              <a:off x="1808988" y="5868924"/>
              <a:ext cx="510539" cy="499871"/>
            </a:xfrm>
            <a:prstGeom prst="rect">
              <a:avLst/>
            </a:prstGeom>
          </p:spPr>
        </p:pic>
        <p:pic>
          <p:nvPicPr>
            <p:cNvPr id="31" name="object 31"/>
            <p:cNvPicPr/>
            <p:nvPr/>
          </p:nvPicPr>
          <p:blipFill>
            <a:blip r:embed="rId17" cstate="print"/>
            <a:stretch>
              <a:fillRect/>
            </a:stretch>
          </p:blipFill>
          <p:spPr>
            <a:xfrm>
              <a:off x="1911095" y="5868924"/>
              <a:ext cx="3883152" cy="499871"/>
            </a:xfrm>
            <a:prstGeom prst="rect">
              <a:avLst/>
            </a:prstGeom>
          </p:spPr>
        </p:pic>
      </p:grpSp>
      <p:sp>
        <p:nvSpPr>
          <p:cNvPr id="32" name="object 32"/>
          <p:cNvSpPr txBox="1"/>
          <p:nvPr/>
        </p:nvSpPr>
        <p:spPr>
          <a:xfrm>
            <a:off x="933703" y="1742059"/>
            <a:ext cx="8877300" cy="1050290"/>
          </a:xfrm>
          <a:prstGeom prst="rect">
            <a:avLst/>
          </a:prstGeom>
        </p:spPr>
        <p:txBody>
          <a:bodyPr vert="horz" wrap="square" lIns="0" tIns="53975" rIns="0" bIns="0" rtlCol="0">
            <a:spAutoFit/>
          </a:bodyPr>
          <a:lstStyle/>
          <a:p>
            <a:pPr marL="355600" marR="5080" indent="-342900">
              <a:lnSpc>
                <a:spcPts val="2590"/>
              </a:lnSpc>
              <a:spcBef>
                <a:spcPts val="425"/>
              </a:spcBef>
              <a:buClr>
                <a:srgbClr val="FB0028"/>
              </a:buClr>
              <a:buSzPct val="75000"/>
              <a:buFont typeface="Wingdings"/>
              <a:buChar char=""/>
              <a:tabLst>
                <a:tab pos="354965" algn="l"/>
                <a:tab pos="355600" algn="l"/>
              </a:tabLst>
            </a:pPr>
            <a:r>
              <a:rPr sz="2400" b="1" spc="-5" dirty="0">
                <a:latin typeface="Arial"/>
                <a:cs typeface="Arial"/>
              </a:rPr>
              <a:t>Une généralisation </a:t>
            </a:r>
            <a:r>
              <a:rPr sz="2400" b="1" i="1" spc="-5" dirty="0">
                <a:latin typeface="Arial"/>
                <a:cs typeface="Arial"/>
              </a:rPr>
              <a:t>incomplète </a:t>
            </a:r>
            <a:r>
              <a:rPr sz="2400" b="1" dirty="0">
                <a:latin typeface="Arial"/>
                <a:cs typeface="Arial"/>
              </a:rPr>
              <a:t>indique qu’il </a:t>
            </a:r>
            <a:r>
              <a:rPr sz="2400" b="1" spc="-5" dirty="0">
                <a:latin typeface="Arial"/>
                <a:cs typeface="Arial"/>
              </a:rPr>
              <a:t>existe d’autres </a:t>
            </a:r>
            <a:r>
              <a:rPr sz="2400" b="1" spc="-655" dirty="0">
                <a:latin typeface="Arial"/>
                <a:cs typeface="Arial"/>
              </a:rPr>
              <a:t> </a:t>
            </a:r>
            <a:r>
              <a:rPr sz="2400" b="1" spc="-5" dirty="0">
                <a:latin typeface="Arial"/>
                <a:cs typeface="Arial"/>
              </a:rPr>
              <a:t>sous-classes </a:t>
            </a:r>
            <a:r>
              <a:rPr sz="2400" b="1" dirty="0">
                <a:latin typeface="Arial"/>
                <a:cs typeface="Arial"/>
              </a:rPr>
              <a:t>qui </a:t>
            </a:r>
            <a:r>
              <a:rPr sz="2400" b="1" spc="-5" dirty="0">
                <a:latin typeface="Arial"/>
                <a:cs typeface="Arial"/>
              </a:rPr>
              <a:t>peuvent être </a:t>
            </a:r>
            <a:r>
              <a:rPr sz="2400" b="1" dirty="0">
                <a:latin typeface="Arial"/>
                <a:cs typeface="Arial"/>
              </a:rPr>
              <a:t>introduites </a:t>
            </a:r>
            <a:r>
              <a:rPr sz="2400" b="1" spc="-5" dirty="0">
                <a:latin typeface="Arial"/>
                <a:cs typeface="Arial"/>
              </a:rPr>
              <a:t>dans </a:t>
            </a:r>
            <a:r>
              <a:rPr sz="2400" b="1" dirty="0">
                <a:latin typeface="Arial"/>
                <a:cs typeface="Arial"/>
              </a:rPr>
              <a:t>la </a:t>
            </a:r>
            <a:r>
              <a:rPr sz="2400" b="1" spc="5" dirty="0">
                <a:latin typeface="Arial"/>
                <a:cs typeface="Arial"/>
              </a:rPr>
              <a:t> </a:t>
            </a:r>
            <a:r>
              <a:rPr sz="2400" b="1" spc="-5" dirty="0">
                <a:latin typeface="Arial"/>
                <a:cs typeface="Arial"/>
              </a:rPr>
              <a:t>généralisation.</a:t>
            </a:r>
            <a:endParaRPr sz="2400">
              <a:latin typeface="Arial"/>
              <a:cs typeface="Arial"/>
            </a:endParaRPr>
          </a:p>
        </p:txBody>
      </p:sp>
      <p:sp>
        <p:nvSpPr>
          <p:cNvPr id="33" name="object 33"/>
          <p:cNvSpPr txBox="1"/>
          <p:nvPr/>
        </p:nvSpPr>
        <p:spPr>
          <a:xfrm>
            <a:off x="933703" y="5620003"/>
            <a:ext cx="8576945" cy="720725"/>
          </a:xfrm>
          <a:prstGeom prst="rect">
            <a:avLst/>
          </a:prstGeom>
        </p:spPr>
        <p:txBody>
          <a:bodyPr vert="horz" wrap="square" lIns="0" tIns="53975" rIns="0" bIns="0" rtlCol="0">
            <a:spAutoFit/>
          </a:bodyPr>
          <a:lstStyle/>
          <a:p>
            <a:pPr marL="355600" marR="5080" indent="-342900">
              <a:lnSpc>
                <a:spcPts val="2590"/>
              </a:lnSpc>
              <a:spcBef>
                <a:spcPts val="425"/>
              </a:spcBef>
              <a:buClr>
                <a:srgbClr val="FB0028"/>
              </a:buClr>
              <a:buSzPct val="75000"/>
              <a:buFont typeface="Wingdings"/>
              <a:buChar char=""/>
              <a:tabLst>
                <a:tab pos="354965" algn="l"/>
                <a:tab pos="355600" algn="l"/>
              </a:tabLst>
            </a:pPr>
            <a:r>
              <a:rPr sz="2400" b="1" spc="-5" dirty="0">
                <a:latin typeface="Arial"/>
                <a:cs typeface="Arial"/>
              </a:rPr>
              <a:t>Une</a:t>
            </a:r>
            <a:r>
              <a:rPr sz="2400" b="1" spc="-10" dirty="0">
                <a:latin typeface="Arial"/>
                <a:cs typeface="Arial"/>
              </a:rPr>
              <a:t> </a:t>
            </a:r>
            <a:r>
              <a:rPr sz="2400" b="1" spc="-5" dirty="0">
                <a:latin typeface="Arial"/>
                <a:cs typeface="Arial"/>
              </a:rPr>
              <a:t>généralisation</a:t>
            </a:r>
            <a:r>
              <a:rPr sz="2400" b="1" dirty="0">
                <a:latin typeface="Arial"/>
                <a:cs typeface="Arial"/>
              </a:rPr>
              <a:t> </a:t>
            </a:r>
            <a:r>
              <a:rPr sz="2400" b="1" i="1" spc="-5" dirty="0">
                <a:latin typeface="Arial"/>
                <a:cs typeface="Arial"/>
              </a:rPr>
              <a:t>complète </a:t>
            </a:r>
            <a:r>
              <a:rPr sz="2400" b="1" dirty="0">
                <a:latin typeface="Arial"/>
                <a:cs typeface="Arial"/>
              </a:rPr>
              <a:t>indique</a:t>
            </a:r>
            <a:r>
              <a:rPr sz="2400" b="1" spc="-25" dirty="0">
                <a:latin typeface="Arial"/>
                <a:cs typeface="Arial"/>
              </a:rPr>
              <a:t> </a:t>
            </a:r>
            <a:r>
              <a:rPr sz="2400" b="1" dirty="0">
                <a:latin typeface="Arial"/>
                <a:cs typeface="Arial"/>
              </a:rPr>
              <a:t>que</a:t>
            </a:r>
            <a:r>
              <a:rPr sz="2400" b="1" spc="-10" dirty="0">
                <a:latin typeface="Arial"/>
                <a:cs typeface="Arial"/>
              </a:rPr>
              <a:t> </a:t>
            </a:r>
            <a:r>
              <a:rPr sz="2400" b="1" dirty="0">
                <a:latin typeface="Arial"/>
                <a:cs typeface="Arial"/>
              </a:rPr>
              <a:t>l’ensemble</a:t>
            </a:r>
            <a:r>
              <a:rPr sz="2400" b="1" spc="-10" dirty="0">
                <a:latin typeface="Arial"/>
                <a:cs typeface="Arial"/>
              </a:rPr>
              <a:t> </a:t>
            </a:r>
            <a:r>
              <a:rPr sz="2400" b="1" dirty="0">
                <a:latin typeface="Arial"/>
                <a:cs typeface="Arial"/>
              </a:rPr>
              <a:t>des </a:t>
            </a:r>
            <a:r>
              <a:rPr sz="2400" b="1" spc="-655" dirty="0">
                <a:latin typeface="Arial"/>
                <a:cs typeface="Arial"/>
              </a:rPr>
              <a:t> </a:t>
            </a:r>
            <a:r>
              <a:rPr sz="2400" b="1" spc="-5" dirty="0">
                <a:latin typeface="Arial"/>
                <a:cs typeface="Arial"/>
              </a:rPr>
              <a:t>sous-classes</a:t>
            </a:r>
            <a:r>
              <a:rPr sz="2400" b="1" dirty="0">
                <a:latin typeface="Arial"/>
                <a:cs typeface="Arial"/>
              </a:rPr>
              <a:t> </a:t>
            </a:r>
            <a:r>
              <a:rPr sz="2400" b="1" spc="-5" dirty="0">
                <a:latin typeface="Arial"/>
                <a:cs typeface="Arial"/>
              </a:rPr>
              <a:t>a</a:t>
            </a:r>
            <a:r>
              <a:rPr sz="2400" b="1" spc="-10" dirty="0">
                <a:latin typeface="Arial"/>
                <a:cs typeface="Arial"/>
              </a:rPr>
              <a:t> </a:t>
            </a:r>
            <a:r>
              <a:rPr sz="2400" b="1" spc="-5" dirty="0">
                <a:latin typeface="Arial"/>
                <a:cs typeface="Arial"/>
              </a:rPr>
              <a:t>été</a:t>
            </a:r>
            <a:r>
              <a:rPr sz="2400" b="1" dirty="0">
                <a:latin typeface="Arial"/>
                <a:cs typeface="Arial"/>
              </a:rPr>
              <a:t> répertorié.</a:t>
            </a:r>
            <a:endParaRPr sz="2400">
              <a:latin typeface="Arial"/>
              <a:cs typeface="Arial"/>
            </a:endParaRPr>
          </a:p>
        </p:txBody>
      </p:sp>
      <p:sp>
        <p:nvSpPr>
          <p:cNvPr id="34" name="object 34"/>
          <p:cNvSpPr txBox="1"/>
          <p:nvPr/>
        </p:nvSpPr>
        <p:spPr>
          <a:xfrm>
            <a:off x="2425700" y="3093973"/>
            <a:ext cx="1303655" cy="447675"/>
          </a:xfrm>
          <a:prstGeom prst="rect">
            <a:avLst/>
          </a:prstGeom>
          <a:ln w="12700">
            <a:solidFill>
              <a:srgbClr val="608FFC"/>
            </a:solidFill>
          </a:ln>
        </p:spPr>
        <p:txBody>
          <a:bodyPr vert="horz" wrap="square" lIns="0" tIns="76200" rIns="0" bIns="0" rtlCol="0">
            <a:spAutoFit/>
          </a:bodyPr>
          <a:lstStyle/>
          <a:p>
            <a:pPr marL="174625">
              <a:lnSpc>
                <a:spcPct val="100000"/>
              </a:lnSpc>
              <a:spcBef>
                <a:spcPts val="600"/>
              </a:spcBef>
            </a:pPr>
            <a:r>
              <a:rPr sz="2000" b="1" i="1" dirty="0">
                <a:latin typeface="Times New Roman"/>
                <a:cs typeface="Times New Roman"/>
              </a:rPr>
              <a:t>COURS</a:t>
            </a:r>
            <a:endParaRPr sz="2000">
              <a:latin typeface="Times New Roman"/>
              <a:cs typeface="Times New Roman"/>
            </a:endParaRPr>
          </a:p>
        </p:txBody>
      </p:sp>
      <p:sp>
        <p:nvSpPr>
          <p:cNvPr id="35" name="object 35"/>
          <p:cNvSpPr txBox="1"/>
          <p:nvPr/>
        </p:nvSpPr>
        <p:spPr>
          <a:xfrm>
            <a:off x="644525" y="4275073"/>
            <a:ext cx="1881505" cy="447675"/>
          </a:xfrm>
          <a:prstGeom prst="rect">
            <a:avLst/>
          </a:prstGeom>
          <a:ln w="12700">
            <a:solidFill>
              <a:srgbClr val="608FFC"/>
            </a:solidFill>
          </a:ln>
        </p:spPr>
        <p:txBody>
          <a:bodyPr vert="horz" wrap="square" lIns="0" tIns="66675" rIns="0" bIns="0" rtlCol="0">
            <a:spAutoFit/>
          </a:bodyPr>
          <a:lstStyle/>
          <a:p>
            <a:pPr marL="419100">
              <a:lnSpc>
                <a:spcPct val="100000"/>
              </a:lnSpc>
              <a:spcBef>
                <a:spcPts val="525"/>
              </a:spcBef>
            </a:pPr>
            <a:r>
              <a:rPr sz="2000" b="1" spc="-25" dirty="0">
                <a:latin typeface="Times New Roman"/>
                <a:cs typeface="Times New Roman"/>
              </a:rPr>
              <a:t>MATHS</a:t>
            </a:r>
            <a:endParaRPr sz="2000">
              <a:latin typeface="Times New Roman"/>
              <a:cs typeface="Times New Roman"/>
            </a:endParaRPr>
          </a:p>
        </p:txBody>
      </p:sp>
      <p:sp>
        <p:nvSpPr>
          <p:cNvPr id="36" name="object 36"/>
          <p:cNvSpPr txBox="1"/>
          <p:nvPr/>
        </p:nvSpPr>
        <p:spPr>
          <a:xfrm>
            <a:off x="2178050" y="4937125"/>
            <a:ext cx="1881505" cy="447675"/>
          </a:xfrm>
          <a:prstGeom prst="rect">
            <a:avLst/>
          </a:prstGeom>
          <a:ln w="12700">
            <a:solidFill>
              <a:srgbClr val="608FFC"/>
            </a:solidFill>
          </a:ln>
        </p:spPr>
        <p:txBody>
          <a:bodyPr vert="horz" wrap="square" lIns="0" tIns="62230" rIns="0" bIns="0" rtlCol="0">
            <a:spAutoFit/>
          </a:bodyPr>
          <a:lstStyle/>
          <a:p>
            <a:pPr marL="303530">
              <a:lnSpc>
                <a:spcPct val="100000"/>
              </a:lnSpc>
              <a:spcBef>
                <a:spcPts val="490"/>
              </a:spcBef>
            </a:pPr>
            <a:r>
              <a:rPr sz="2000" b="1" dirty="0">
                <a:latin typeface="Times New Roman"/>
                <a:cs typeface="Times New Roman"/>
              </a:rPr>
              <a:t>FRANÇAIS</a:t>
            </a:r>
            <a:endParaRPr sz="2000">
              <a:latin typeface="Times New Roman"/>
              <a:cs typeface="Times New Roman"/>
            </a:endParaRPr>
          </a:p>
        </p:txBody>
      </p:sp>
      <p:sp>
        <p:nvSpPr>
          <p:cNvPr id="37" name="object 37"/>
          <p:cNvSpPr txBox="1"/>
          <p:nvPr/>
        </p:nvSpPr>
        <p:spPr>
          <a:xfrm>
            <a:off x="3457575" y="4275073"/>
            <a:ext cx="2087880" cy="447675"/>
          </a:xfrm>
          <a:prstGeom prst="rect">
            <a:avLst/>
          </a:prstGeom>
          <a:ln w="12700">
            <a:solidFill>
              <a:srgbClr val="608FFC"/>
            </a:solidFill>
          </a:ln>
        </p:spPr>
        <p:txBody>
          <a:bodyPr vert="horz" wrap="square" lIns="0" tIns="38100" rIns="0" bIns="0" rtlCol="0">
            <a:spAutoFit/>
          </a:bodyPr>
          <a:lstStyle/>
          <a:p>
            <a:pPr marL="92710">
              <a:lnSpc>
                <a:spcPct val="100000"/>
              </a:lnSpc>
              <a:spcBef>
                <a:spcPts val="300"/>
              </a:spcBef>
            </a:pPr>
            <a:r>
              <a:rPr sz="2000" b="1" dirty="0">
                <a:latin typeface="Times New Roman"/>
                <a:cs typeface="Times New Roman"/>
              </a:rPr>
              <a:t>GÉOGRAPHIE</a:t>
            </a:r>
            <a:endParaRPr sz="2000">
              <a:latin typeface="Times New Roman"/>
              <a:cs typeface="Times New Roman"/>
            </a:endParaRPr>
          </a:p>
        </p:txBody>
      </p:sp>
      <p:sp>
        <p:nvSpPr>
          <p:cNvPr id="38" name="object 38"/>
          <p:cNvSpPr/>
          <p:nvPr/>
        </p:nvSpPr>
        <p:spPr>
          <a:xfrm>
            <a:off x="6640576" y="4030598"/>
            <a:ext cx="2063750" cy="0"/>
          </a:xfrm>
          <a:custGeom>
            <a:avLst/>
            <a:gdLst/>
            <a:ahLst/>
            <a:cxnLst/>
            <a:rect l="l" t="t" r="r" b="b"/>
            <a:pathLst>
              <a:path w="2063750">
                <a:moveTo>
                  <a:pt x="0" y="0"/>
                </a:moveTo>
                <a:lnTo>
                  <a:pt x="2063750" y="0"/>
                </a:lnTo>
              </a:path>
            </a:pathLst>
          </a:custGeom>
          <a:ln w="12700">
            <a:solidFill>
              <a:srgbClr val="608FFC"/>
            </a:solidFill>
          </a:ln>
        </p:spPr>
        <p:txBody>
          <a:bodyPr wrap="square" lIns="0" tIns="0" rIns="0" bIns="0" rtlCol="0"/>
          <a:lstStyle/>
          <a:p>
            <a:endParaRPr/>
          </a:p>
        </p:txBody>
      </p:sp>
      <p:grpSp>
        <p:nvGrpSpPr>
          <p:cNvPr id="39" name="object 39"/>
          <p:cNvGrpSpPr/>
          <p:nvPr/>
        </p:nvGrpSpPr>
        <p:grpSpPr>
          <a:xfrm>
            <a:off x="1565275" y="3583051"/>
            <a:ext cx="3094355" cy="1346200"/>
            <a:chOff x="1565275" y="3583051"/>
            <a:chExt cx="3094355" cy="1346200"/>
          </a:xfrm>
        </p:grpSpPr>
        <p:sp>
          <p:nvSpPr>
            <p:cNvPr id="40" name="object 40"/>
            <p:cNvSpPr/>
            <p:nvPr/>
          </p:nvSpPr>
          <p:spPr>
            <a:xfrm>
              <a:off x="1571625" y="3818001"/>
              <a:ext cx="3073400" cy="1111250"/>
            </a:xfrm>
            <a:custGeom>
              <a:avLst/>
              <a:gdLst/>
              <a:ahLst/>
              <a:cxnLst/>
              <a:rect l="l" t="t" r="r" b="b"/>
              <a:pathLst>
                <a:path w="3073400" h="1111250">
                  <a:moveTo>
                    <a:pt x="0" y="452374"/>
                  </a:moveTo>
                  <a:lnTo>
                    <a:pt x="0" y="237998"/>
                  </a:lnTo>
                </a:path>
                <a:path w="3073400" h="1111250">
                  <a:moveTo>
                    <a:pt x="1430401" y="1111123"/>
                  </a:moveTo>
                  <a:lnTo>
                    <a:pt x="1430401" y="0"/>
                  </a:lnTo>
                </a:path>
                <a:path w="3073400" h="1111250">
                  <a:moveTo>
                    <a:pt x="3073400" y="452374"/>
                  </a:moveTo>
                  <a:lnTo>
                    <a:pt x="3073400" y="237998"/>
                  </a:lnTo>
                </a:path>
              </a:pathLst>
            </a:custGeom>
            <a:ln w="12700">
              <a:solidFill>
                <a:srgbClr val="608FFC"/>
              </a:solidFill>
            </a:ln>
          </p:spPr>
          <p:txBody>
            <a:bodyPr wrap="square" lIns="0" tIns="0" rIns="0" bIns="0" rtlCol="0"/>
            <a:lstStyle/>
            <a:p>
              <a:endParaRPr/>
            </a:p>
          </p:txBody>
        </p:sp>
        <p:sp>
          <p:nvSpPr>
            <p:cNvPr id="41" name="object 41"/>
            <p:cNvSpPr/>
            <p:nvPr/>
          </p:nvSpPr>
          <p:spPr>
            <a:xfrm>
              <a:off x="1571625" y="4041775"/>
              <a:ext cx="3081655" cy="5080"/>
            </a:xfrm>
            <a:custGeom>
              <a:avLst/>
              <a:gdLst/>
              <a:ahLst/>
              <a:cxnLst/>
              <a:rect l="l" t="t" r="r" b="b"/>
              <a:pathLst>
                <a:path w="3081654" h="5079">
                  <a:moveTo>
                    <a:pt x="0" y="0"/>
                  </a:moveTo>
                  <a:lnTo>
                    <a:pt x="3081401" y="4699"/>
                  </a:lnTo>
                </a:path>
              </a:pathLst>
            </a:custGeom>
            <a:ln w="12700">
              <a:solidFill>
                <a:srgbClr val="608FFC"/>
              </a:solidFill>
            </a:ln>
          </p:spPr>
          <p:txBody>
            <a:bodyPr wrap="square" lIns="0" tIns="0" rIns="0" bIns="0" rtlCol="0"/>
            <a:lstStyle/>
            <a:p>
              <a:endParaRPr/>
            </a:p>
          </p:txBody>
        </p:sp>
        <p:sp>
          <p:nvSpPr>
            <p:cNvPr id="42" name="object 42"/>
            <p:cNvSpPr/>
            <p:nvPr/>
          </p:nvSpPr>
          <p:spPr>
            <a:xfrm>
              <a:off x="2836925" y="3589401"/>
              <a:ext cx="330200" cy="228600"/>
            </a:xfrm>
            <a:custGeom>
              <a:avLst/>
              <a:gdLst/>
              <a:ahLst/>
              <a:cxnLst/>
              <a:rect l="l" t="t" r="r" b="b"/>
              <a:pathLst>
                <a:path w="330200" h="228600">
                  <a:moveTo>
                    <a:pt x="0" y="228600"/>
                  </a:moveTo>
                  <a:lnTo>
                    <a:pt x="165100" y="0"/>
                  </a:lnTo>
                  <a:lnTo>
                    <a:pt x="330200" y="228600"/>
                  </a:lnTo>
                  <a:lnTo>
                    <a:pt x="0" y="228600"/>
                  </a:lnTo>
                  <a:close/>
                </a:path>
              </a:pathLst>
            </a:custGeom>
            <a:ln w="12700">
              <a:solidFill>
                <a:srgbClr val="608FFC"/>
              </a:solidFill>
            </a:ln>
          </p:spPr>
          <p:txBody>
            <a:bodyPr wrap="square" lIns="0" tIns="0" rIns="0" bIns="0" rtlCol="0"/>
            <a:lstStyle/>
            <a:p>
              <a:endParaRPr/>
            </a:p>
          </p:txBody>
        </p:sp>
      </p:grpSp>
      <p:sp>
        <p:nvSpPr>
          <p:cNvPr id="43" name="object 43"/>
          <p:cNvSpPr txBox="1"/>
          <p:nvPr/>
        </p:nvSpPr>
        <p:spPr>
          <a:xfrm>
            <a:off x="6953250" y="3024123"/>
            <a:ext cx="1354455" cy="447675"/>
          </a:xfrm>
          <a:prstGeom prst="rect">
            <a:avLst/>
          </a:prstGeom>
          <a:ln w="12700">
            <a:solidFill>
              <a:srgbClr val="608FFC"/>
            </a:solidFill>
          </a:ln>
        </p:spPr>
        <p:txBody>
          <a:bodyPr vert="horz" wrap="square" lIns="0" tIns="98425" rIns="0" bIns="0" rtlCol="0">
            <a:spAutoFit/>
          </a:bodyPr>
          <a:lstStyle/>
          <a:p>
            <a:pPr marL="180340">
              <a:lnSpc>
                <a:spcPct val="100000"/>
              </a:lnSpc>
              <a:spcBef>
                <a:spcPts val="775"/>
              </a:spcBef>
            </a:pPr>
            <a:r>
              <a:rPr sz="2000" b="1" i="1" dirty="0">
                <a:latin typeface="Times New Roman"/>
                <a:cs typeface="Times New Roman"/>
              </a:rPr>
              <a:t>COURS</a:t>
            </a:r>
            <a:endParaRPr sz="2000">
              <a:latin typeface="Times New Roman"/>
              <a:cs typeface="Times New Roman"/>
            </a:endParaRPr>
          </a:p>
        </p:txBody>
      </p:sp>
      <p:sp>
        <p:nvSpPr>
          <p:cNvPr id="44" name="object 44"/>
          <p:cNvSpPr txBox="1"/>
          <p:nvPr/>
        </p:nvSpPr>
        <p:spPr>
          <a:xfrm>
            <a:off x="6043676" y="4275899"/>
            <a:ext cx="1238250" cy="447675"/>
          </a:xfrm>
          <a:prstGeom prst="rect">
            <a:avLst/>
          </a:prstGeom>
          <a:ln w="12700">
            <a:solidFill>
              <a:srgbClr val="608FFC"/>
            </a:solidFill>
          </a:ln>
        </p:spPr>
        <p:txBody>
          <a:bodyPr vert="horz" wrap="square" lIns="0" tIns="67310" rIns="0" bIns="0" rtlCol="0">
            <a:spAutoFit/>
          </a:bodyPr>
          <a:lstStyle/>
          <a:p>
            <a:pPr marL="97155">
              <a:lnSpc>
                <a:spcPct val="100000"/>
              </a:lnSpc>
              <a:spcBef>
                <a:spcPts val="530"/>
              </a:spcBef>
            </a:pPr>
            <a:r>
              <a:rPr sz="2000" b="1" spc="-25" dirty="0">
                <a:latin typeface="Times New Roman"/>
                <a:cs typeface="Times New Roman"/>
              </a:rPr>
              <a:t>MATHS</a:t>
            </a:r>
            <a:endParaRPr sz="2000">
              <a:latin typeface="Times New Roman"/>
              <a:cs typeface="Times New Roman"/>
            </a:endParaRPr>
          </a:p>
        </p:txBody>
      </p:sp>
      <p:grpSp>
        <p:nvGrpSpPr>
          <p:cNvPr id="45" name="object 45"/>
          <p:cNvGrpSpPr/>
          <p:nvPr/>
        </p:nvGrpSpPr>
        <p:grpSpPr>
          <a:xfrm>
            <a:off x="6634226" y="3490976"/>
            <a:ext cx="2062480" cy="779780"/>
            <a:chOff x="6634226" y="3490976"/>
            <a:chExt cx="2062480" cy="779780"/>
          </a:xfrm>
        </p:grpSpPr>
        <p:sp>
          <p:nvSpPr>
            <p:cNvPr id="46" name="object 46"/>
            <p:cNvSpPr/>
            <p:nvPr/>
          </p:nvSpPr>
          <p:spPr>
            <a:xfrm>
              <a:off x="6640576" y="3725926"/>
              <a:ext cx="2049780" cy="544830"/>
            </a:xfrm>
            <a:custGeom>
              <a:avLst/>
              <a:gdLst/>
              <a:ahLst/>
              <a:cxnLst/>
              <a:rect l="l" t="t" r="r" b="b"/>
              <a:pathLst>
                <a:path w="2049779" h="544829">
                  <a:moveTo>
                    <a:pt x="0" y="533273"/>
                  </a:moveTo>
                  <a:lnTo>
                    <a:pt x="0" y="304673"/>
                  </a:lnTo>
                </a:path>
                <a:path w="2049779" h="544829">
                  <a:moveTo>
                    <a:pt x="908050" y="304673"/>
                  </a:moveTo>
                  <a:lnTo>
                    <a:pt x="908050" y="0"/>
                  </a:lnTo>
                </a:path>
                <a:path w="2049779" h="544829">
                  <a:moveTo>
                    <a:pt x="2049399" y="307848"/>
                  </a:moveTo>
                  <a:lnTo>
                    <a:pt x="2049399" y="544449"/>
                  </a:lnTo>
                </a:path>
              </a:pathLst>
            </a:custGeom>
            <a:ln w="12700">
              <a:solidFill>
                <a:srgbClr val="608FFC"/>
              </a:solidFill>
            </a:ln>
          </p:spPr>
          <p:txBody>
            <a:bodyPr wrap="square" lIns="0" tIns="0" rIns="0" bIns="0" rtlCol="0"/>
            <a:lstStyle/>
            <a:p>
              <a:endParaRPr/>
            </a:p>
          </p:txBody>
        </p:sp>
        <p:sp>
          <p:nvSpPr>
            <p:cNvPr id="47" name="object 47"/>
            <p:cNvSpPr/>
            <p:nvPr/>
          </p:nvSpPr>
          <p:spPr>
            <a:xfrm>
              <a:off x="7383526" y="3497326"/>
              <a:ext cx="330200" cy="228600"/>
            </a:xfrm>
            <a:custGeom>
              <a:avLst/>
              <a:gdLst/>
              <a:ahLst/>
              <a:cxnLst/>
              <a:rect l="l" t="t" r="r" b="b"/>
              <a:pathLst>
                <a:path w="330200" h="228600">
                  <a:moveTo>
                    <a:pt x="0" y="228600"/>
                  </a:moveTo>
                  <a:lnTo>
                    <a:pt x="165100" y="0"/>
                  </a:lnTo>
                  <a:lnTo>
                    <a:pt x="330200" y="228600"/>
                  </a:lnTo>
                  <a:lnTo>
                    <a:pt x="0" y="228600"/>
                  </a:lnTo>
                  <a:close/>
                </a:path>
              </a:pathLst>
            </a:custGeom>
            <a:ln w="12700">
              <a:solidFill>
                <a:srgbClr val="608FFC"/>
              </a:solidFill>
            </a:ln>
          </p:spPr>
          <p:txBody>
            <a:bodyPr wrap="square" lIns="0" tIns="0" rIns="0" bIns="0" rtlCol="0"/>
            <a:lstStyle/>
            <a:p>
              <a:endParaRPr/>
            </a:p>
          </p:txBody>
        </p:sp>
      </p:grpSp>
      <p:sp>
        <p:nvSpPr>
          <p:cNvPr id="48" name="object 48"/>
          <p:cNvSpPr txBox="1"/>
          <p:nvPr/>
        </p:nvSpPr>
        <p:spPr>
          <a:xfrm>
            <a:off x="3569334" y="3693667"/>
            <a:ext cx="126238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{in</a:t>
            </a:r>
            <a:r>
              <a:rPr sz="1800" spc="5" dirty="0">
                <a:latin typeface="Times New Roman"/>
                <a:cs typeface="Times New Roman"/>
              </a:rPr>
              <a:t>c</a:t>
            </a:r>
            <a:r>
              <a:rPr sz="1800" dirty="0">
                <a:latin typeface="Times New Roman"/>
                <a:cs typeface="Times New Roman"/>
              </a:rPr>
              <a:t>o</a:t>
            </a:r>
            <a:r>
              <a:rPr sz="1800" spc="-10" dirty="0">
                <a:latin typeface="Times New Roman"/>
                <a:cs typeface="Times New Roman"/>
              </a:rPr>
              <a:t>m</a:t>
            </a:r>
            <a:r>
              <a:rPr sz="1800" dirty="0">
                <a:latin typeface="Times New Roman"/>
                <a:cs typeface="Times New Roman"/>
              </a:rPr>
              <a:t>pl</a:t>
            </a:r>
            <a:r>
              <a:rPr sz="1800" spc="5" dirty="0">
                <a:latin typeface="Times New Roman"/>
                <a:cs typeface="Times New Roman"/>
              </a:rPr>
              <a:t>è</a:t>
            </a:r>
            <a:r>
              <a:rPr sz="1800" dirty="0">
                <a:latin typeface="Times New Roman"/>
                <a:cs typeface="Times New Roman"/>
              </a:rPr>
              <a:t>t</a:t>
            </a:r>
            <a:r>
              <a:rPr sz="1800" spc="5" dirty="0">
                <a:latin typeface="Times New Roman"/>
                <a:cs typeface="Times New Roman"/>
              </a:rPr>
              <a:t>e</a:t>
            </a:r>
            <a:r>
              <a:rPr sz="1800" dirty="0">
                <a:latin typeface="Times New Roman"/>
                <a:cs typeface="Times New Roman"/>
              </a:rPr>
              <a:t>}</a:t>
            </a:r>
            <a:endParaRPr sz="1800">
              <a:latin typeface="Times New Roman"/>
              <a:cs typeface="Times New Roman"/>
            </a:endParaRPr>
          </a:p>
        </p:txBody>
      </p:sp>
      <p:sp>
        <p:nvSpPr>
          <p:cNvPr id="49" name="object 49"/>
          <p:cNvSpPr txBox="1"/>
          <p:nvPr/>
        </p:nvSpPr>
        <p:spPr>
          <a:xfrm>
            <a:off x="7356093" y="4284345"/>
            <a:ext cx="158115"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Times New Roman"/>
                <a:cs typeface="Times New Roman"/>
              </a:rPr>
              <a:t>...</a:t>
            </a:r>
            <a:endParaRPr sz="1400">
              <a:latin typeface="Times New Roman"/>
              <a:cs typeface="Times New Roman"/>
            </a:endParaRPr>
          </a:p>
        </p:txBody>
      </p:sp>
      <p:sp>
        <p:nvSpPr>
          <p:cNvPr id="50" name="object 50"/>
          <p:cNvSpPr txBox="1"/>
          <p:nvPr/>
        </p:nvSpPr>
        <p:spPr>
          <a:xfrm>
            <a:off x="7699375" y="4275899"/>
            <a:ext cx="2068830" cy="447675"/>
          </a:xfrm>
          <a:prstGeom prst="rect">
            <a:avLst/>
          </a:prstGeom>
          <a:ln w="12700">
            <a:solidFill>
              <a:srgbClr val="608FFC"/>
            </a:solidFill>
          </a:ln>
        </p:spPr>
        <p:txBody>
          <a:bodyPr vert="horz" wrap="square" lIns="0" tIns="37465" rIns="0" bIns="0" rtlCol="0">
            <a:spAutoFit/>
          </a:bodyPr>
          <a:lstStyle/>
          <a:p>
            <a:pPr marL="89535">
              <a:lnSpc>
                <a:spcPct val="100000"/>
              </a:lnSpc>
              <a:spcBef>
                <a:spcPts val="295"/>
              </a:spcBef>
            </a:pPr>
            <a:r>
              <a:rPr sz="2000" b="1" dirty="0">
                <a:latin typeface="Times New Roman"/>
                <a:cs typeface="Times New Roman"/>
              </a:rPr>
              <a:t>GÉOGRAPHIE</a:t>
            </a:r>
            <a:endParaRPr sz="2000">
              <a:latin typeface="Times New Roman"/>
              <a:cs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67164" y="60452"/>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27</a:t>
            </a:r>
            <a:endParaRPr sz="1200">
              <a:latin typeface="Arial MT"/>
              <a:cs typeface="Arial MT"/>
            </a:endParaRPr>
          </a:p>
        </p:txBody>
      </p:sp>
      <p:grpSp>
        <p:nvGrpSpPr>
          <p:cNvPr id="3" name="object 3"/>
          <p:cNvGrpSpPr/>
          <p:nvPr/>
        </p:nvGrpSpPr>
        <p:grpSpPr>
          <a:xfrm>
            <a:off x="157170" y="0"/>
            <a:ext cx="6602095" cy="1882775"/>
            <a:chOff x="157170" y="0"/>
            <a:chExt cx="6602095" cy="1882775"/>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27176" y="0"/>
              <a:ext cx="2839212" cy="731520"/>
            </a:xfrm>
            <a:prstGeom prst="rect">
              <a:avLst/>
            </a:prstGeom>
          </p:spPr>
        </p:pic>
        <p:pic>
          <p:nvPicPr>
            <p:cNvPr id="13" name="object 13"/>
            <p:cNvPicPr/>
            <p:nvPr/>
          </p:nvPicPr>
          <p:blipFill>
            <a:blip r:embed="rId6" cstate="print"/>
            <a:stretch>
              <a:fillRect/>
            </a:stretch>
          </p:blipFill>
          <p:spPr>
            <a:xfrm>
              <a:off x="1139951" y="539495"/>
              <a:ext cx="5618988" cy="740663"/>
            </a:xfrm>
            <a:prstGeom prst="rect">
              <a:avLst/>
            </a:prstGeom>
          </p:spPr>
        </p:pic>
      </p:grpSp>
      <p:sp>
        <p:nvSpPr>
          <p:cNvPr id="14" name="object 14"/>
          <p:cNvSpPr txBox="1">
            <a:spLocks noGrp="1"/>
          </p:cNvSpPr>
          <p:nvPr>
            <p:ph type="title"/>
          </p:nvPr>
        </p:nvSpPr>
        <p:spPr>
          <a:xfrm>
            <a:off x="1298828" y="109220"/>
            <a:ext cx="5154930" cy="1123315"/>
          </a:xfrm>
          <a:prstGeom prst="rect">
            <a:avLst/>
          </a:prstGeom>
        </p:spPr>
        <p:txBody>
          <a:bodyPr vert="horz" wrap="square" lIns="0" tIns="12700" rIns="0" bIns="0" rtlCol="0">
            <a:spAutoFit/>
          </a:bodyPr>
          <a:lstStyle/>
          <a:p>
            <a:pPr marL="125095" marR="5080" indent="-113030">
              <a:lnSpc>
                <a:spcPct val="100000"/>
              </a:lnSpc>
              <a:spcBef>
                <a:spcPts val="100"/>
              </a:spcBef>
            </a:pPr>
            <a:r>
              <a:rPr sz="3600" spc="-5" dirty="0"/>
              <a:t>Association </a:t>
            </a:r>
            <a:r>
              <a:rPr sz="3600" dirty="0"/>
              <a:t> </a:t>
            </a:r>
            <a:r>
              <a:rPr sz="3600" spc="-5" dirty="0"/>
              <a:t>généralisation:</a:t>
            </a:r>
            <a:r>
              <a:rPr sz="3600" spc="-35" dirty="0"/>
              <a:t> </a:t>
            </a:r>
            <a:r>
              <a:rPr sz="3600" dirty="0"/>
              <a:t>contrainte</a:t>
            </a:r>
            <a:endParaRPr sz="3600"/>
          </a:p>
        </p:txBody>
      </p:sp>
      <p:grpSp>
        <p:nvGrpSpPr>
          <p:cNvPr id="15" name="object 15"/>
          <p:cNvGrpSpPr/>
          <p:nvPr/>
        </p:nvGrpSpPr>
        <p:grpSpPr>
          <a:xfrm>
            <a:off x="701040" y="1822704"/>
            <a:ext cx="8456930" cy="1231900"/>
            <a:chOff x="701040" y="1822704"/>
            <a:chExt cx="8456930" cy="1231900"/>
          </a:xfrm>
        </p:grpSpPr>
        <p:pic>
          <p:nvPicPr>
            <p:cNvPr id="16" name="object 16"/>
            <p:cNvPicPr/>
            <p:nvPr/>
          </p:nvPicPr>
          <p:blipFill>
            <a:blip r:embed="rId7" cstate="print"/>
            <a:stretch>
              <a:fillRect/>
            </a:stretch>
          </p:blipFill>
          <p:spPr>
            <a:xfrm>
              <a:off x="701040" y="1943100"/>
              <a:ext cx="464820" cy="376427"/>
            </a:xfrm>
            <a:prstGeom prst="rect">
              <a:avLst/>
            </a:prstGeom>
          </p:spPr>
        </p:pic>
        <p:pic>
          <p:nvPicPr>
            <p:cNvPr id="17" name="object 17"/>
            <p:cNvPicPr/>
            <p:nvPr/>
          </p:nvPicPr>
          <p:blipFill>
            <a:blip r:embed="rId8" cstate="print"/>
            <a:stretch>
              <a:fillRect/>
            </a:stretch>
          </p:blipFill>
          <p:spPr>
            <a:xfrm>
              <a:off x="987552" y="1822704"/>
              <a:ext cx="5704332" cy="499872"/>
            </a:xfrm>
            <a:prstGeom prst="rect">
              <a:avLst/>
            </a:prstGeom>
          </p:spPr>
        </p:pic>
        <p:pic>
          <p:nvPicPr>
            <p:cNvPr id="18" name="object 18"/>
            <p:cNvPicPr/>
            <p:nvPr/>
          </p:nvPicPr>
          <p:blipFill>
            <a:blip r:embed="rId9" cstate="print"/>
            <a:stretch>
              <a:fillRect/>
            </a:stretch>
          </p:blipFill>
          <p:spPr>
            <a:xfrm>
              <a:off x="6283451" y="1822704"/>
              <a:ext cx="1746503" cy="499872"/>
            </a:xfrm>
            <a:prstGeom prst="rect">
              <a:avLst/>
            </a:prstGeom>
          </p:spPr>
        </p:pic>
        <p:pic>
          <p:nvPicPr>
            <p:cNvPr id="19" name="object 19"/>
            <p:cNvPicPr/>
            <p:nvPr/>
          </p:nvPicPr>
          <p:blipFill>
            <a:blip r:embed="rId10" cstate="print"/>
            <a:stretch>
              <a:fillRect/>
            </a:stretch>
          </p:blipFill>
          <p:spPr>
            <a:xfrm>
              <a:off x="7705344" y="1822704"/>
              <a:ext cx="679703" cy="499872"/>
            </a:xfrm>
            <a:prstGeom prst="rect">
              <a:avLst/>
            </a:prstGeom>
          </p:spPr>
        </p:pic>
        <p:pic>
          <p:nvPicPr>
            <p:cNvPr id="20" name="object 20"/>
            <p:cNvPicPr/>
            <p:nvPr/>
          </p:nvPicPr>
          <p:blipFill>
            <a:blip r:embed="rId11" cstate="print"/>
            <a:stretch>
              <a:fillRect/>
            </a:stretch>
          </p:blipFill>
          <p:spPr>
            <a:xfrm>
              <a:off x="987552" y="2188464"/>
              <a:ext cx="1662684" cy="499872"/>
            </a:xfrm>
            <a:prstGeom prst="rect">
              <a:avLst/>
            </a:prstGeom>
          </p:spPr>
        </p:pic>
        <p:pic>
          <p:nvPicPr>
            <p:cNvPr id="21" name="object 21"/>
            <p:cNvPicPr/>
            <p:nvPr/>
          </p:nvPicPr>
          <p:blipFill>
            <a:blip r:embed="rId12" cstate="print"/>
            <a:stretch>
              <a:fillRect/>
            </a:stretch>
          </p:blipFill>
          <p:spPr>
            <a:xfrm>
              <a:off x="2241804" y="2188464"/>
              <a:ext cx="6915911" cy="499872"/>
            </a:xfrm>
            <a:prstGeom prst="rect">
              <a:avLst/>
            </a:prstGeom>
          </p:spPr>
        </p:pic>
        <p:pic>
          <p:nvPicPr>
            <p:cNvPr id="22" name="object 22"/>
            <p:cNvPicPr/>
            <p:nvPr/>
          </p:nvPicPr>
          <p:blipFill>
            <a:blip r:embed="rId13" cstate="print"/>
            <a:stretch>
              <a:fillRect/>
            </a:stretch>
          </p:blipFill>
          <p:spPr>
            <a:xfrm>
              <a:off x="987552" y="2554224"/>
              <a:ext cx="2590800" cy="499872"/>
            </a:xfrm>
            <a:prstGeom prst="rect">
              <a:avLst/>
            </a:prstGeom>
          </p:spPr>
        </p:pic>
        <p:pic>
          <p:nvPicPr>
            <p:cNvPr id="23" name="object 23"/>
            <p:cNvPicPr/>
            <p:nvPr/>
          </p:nvPicPr>
          <p:blipFill>
            <a:blip r:embed="rId14" cstate="print"/>
            <a:stretch>
              <a:fillRect/>
            </a:stretch>
          </p:blipFill>
          <p:spPr>
            <a:xfrm>
              <a:off x="3169919" y="2554224"/>
              <a:ext cx="510540" cy="499872"/>
            </a:xfrm>
            <a:prstGeom prst="rect">
              <a:avLst/>
            </a:prstGeom>
          </p:spPr>
        </p:pic>
        <p:pic>
          <p:nvPicPr>
            <p:cNvPr id="24" name="object 24"/>
            <p:cNvPicPr/>
            <p:nvPr/>
          </p:nvPicPr>
          <p:blipFill>
            <a:blip r:embed="rId15" cstate="print"/>
            <a:stretch>
              <a:fillRect/>
            </a:stretch>
          </p:blipFill>
          <p:spPr>
            <a:xfrm>
              <a:off x="3272028" y="2554224"/>
              <a:ext cx="1594103" cy="499872"/>
            </a:xfrm>
            <a:prstGeom prst="rect">
              <a:avLst/>
            </a:prstGeom>
          </p:spPr>
        </p:pic>
      </p:grpSp>
      <p:sp>
        <p:nvSpPr>
          <p:cNvPr id="25" name="object 25"/>
          <p:cNvSpPr txBox="1"/>
          <p:nvPr/>
        </p:nvSpPr>
        <p:spPr>
          <a:xfrm>
            <a:off x="822452" y="1900885"/>
            <a:ext cx="8048625" cy="1123315"/>
          </a:xfrm>
          <a:prstGeom prst="rect">
            <a:avLst/>
          </a:prstGeom>
        </p:spPr>
        <p:txBody>
          <a:bodyPr vert="horz" wrap="square" lIns="0" tIns="12700" rIns="0" bIns="0" rtlCol="0">
            <a:spAutoFit/>
          </a:bodyPr>
          <a:lstStyle/>
          <a:p>
            <a:pPr marL="355600" marR="5080" indent="-342900">
              <a:lnSpc>
                <a:spcPct val="100000"/>
              </a:lnSpc>
              <a:spcBef>
                <a:spcPts val="100"/>
              </a:spcBef>
              <a:buClr>
                <a:srgbClr val="FB0028"/>
              </a:buClr>
              <a:buSzPct val="75000"/>
              <a:buFont typeface="Wingdings"/>
              <a:buChar char=""/>
              <a:tabLst>
                <a:tab pos="354965" algn="l"/>
                <a:tab pos="355600" algn="l"/>
              </a:tabLst>
            </a:pPr>
            <a:r>
              <a:rPr sz="2400" b="1" spc="-5" dirty="0">
                <a:latin typeface="Arial"/>
                <a:cs typeface="Arial"/>
              </a:rPr>
              <a:t>Par</a:t>
            </a:r>
            <a:r>
              <a:rPr sz="2400" b="1" dirty="0">
                <a:latin typeface="Arial"/>
                <a:cs typeface="Arial"/>
              </a:rPr>
              <a:t> </a:t>
            </a:r>
            <a:r>
              <a:rPr sz="2400" b="1" spc="-5" dirty="0">
                <a:latin typeface="Arial"/>
                <a:cs typeface="Arial"/>
              </a:rPr>
              <a:t>défaut,</a:t>
            </a:r>
            <a:r>
              <a:rPr sz="2400" b="1" dirty="0">
                <a:latin typeface="Arial"/>
                <a:cs typeface="Arial"/>
              </a:rPr>
              <a:t> la</a:t>
            </a:r>
            <a:r>
              <a:rPr sz="2400" b="1" spc="-20" dirty="0">
                <a:latin typeface="Arial"/>
                <a:cs typeface="Arial"/>
              </a:rPr>
              <a:t> </a:t>
            </a:r>
            <a:r>
              <a:rPr sz="2400" b="1" spc="-5" dirty="0">
                <a:latin typeface="Arial"/>
                <a:cs typeface="Arial"/>
              </a:rPr>
              <a:t>généralisation est</a:t>
            </a:r>
            <a:r>
              <a:rPr sz="2400" b="1" spc="10" dirty="0">
                <a:latin typeface="Arial"/>
                <a:cs typeface="Arial"/>
              </a:rPr>
              <a:t> </a:t>
            </a:r>
            <a:r>
              <a:rPr sz="2400" b="1" dirty="0">
                <a:latin typeface="Arial"/>
                <a:cs typeface="Arial"/>
              </a:rPr>
              <a:t>dite</a:t>
            </a:r>
            <a:r>
              <a:rPr sz="2400" b="1" spc="-5" dirty="0">
                <a:latin typeface="Arial"/>
                <a:cs typeface="Arial"/>
              </a:rPr>
              <a:t> </a:t>
            </a:r>
            <a:r>
              <a:rPr sz="2400" b="1" i="1" spc="-5" dirty="0">
                <a:latin typeface="Arial"/>
                <a:cs typeface="Arial"/>
              </a:rPr>
              <a:t>complète et </a:t>
            </a:r>
            <a:r>
              <a:rPr sz="2400" b="1" i="1" dirty="0">
                <a:latin typeface="Arial"/>
                <a:cs typeface="Arial"/>
              </a:rPr>
              <a:t> disjointe</a:t>
            </a:r>
            <a:r>
              <a:rPr sz="2400" b="1" dirty="0">
                <a:latin typeface="Arial"/>
                <a:cs typeface="Arial"/>
              </a:rPr>
              <a:t>,</a:t>
            </a:r>
            <a:r>
              <a:rPr sz="2400" b="1" spc="-45" dirty="0">
                <a:latin typeface="Arial"/>
                <a:cs typeface="Arial"/>
              </a:rPr>
              <a:t> </a:t>
            </a:r>
            <a:r>
              <a:rPr sz="2400" b="1" spc="-5" dirty="0">
                <a:latin typeface="Arial"/>
                <a:cs typeface="Arial"/>
              </a:rPr>
              <a:t>i.e.</a:t>
            </a:r>
            <a:r>
              <a:rPr sz="2400" b="1" spc="-10" dirty="0">
                <a:latin typeface="Arial"/>
                <a:cs typeface="Arial"/>
              </a:rPr>
              <a:t> </a:t>
            </a:r>
            <a:r>
              <a:rPr sz="2400" b="1" spc="-5" dirty="0">
                <a:latin typeface="Arial"/>
                <a:cs typeface="Arial"/>
              </a:rPr>
              <a:t>une</a:t>
            </a:r>
            <a:r>
              <a:rPr sz="2400" b="1" dirty="0">
                <a:latin typeface="Arial"/>
                <a:cs typeface="Arial"/>
              </a:rPr>
              <a:t> </a:t>
            </a:r>
            <a:r>
              <a:rPr sz="2400" b="1" spc="-5" dirty="0">
                <a:latin typeface="Arial"/>
                <a:cs typeface="Arial"/>
              </a:rPr>
              <a:t>instance</a:t>
            </a:r>
            <a:r>
              <a:rPr sz="2400" b="1" spc="5" dirty="0">
                <a:latin typeface="Arial"/>
                <a:cs typeface="Arial"/>
              </a:rPr>
              <a:t> </a:t>
            </a:r>
            <a:r>
              <a:rPr sz="2400" b="1" spc="-5" dirty="0">
                <a:latin typeface="Arial"/>
                <a:cs typeface="Arial"/>
              </a:rPr>
              <a:t>est</a:t>
            </a:r>
            <a:r>
              <a:rPr sz="2400" b="1" spc="5" dirty="0">
                <a:latin typeface="Arial"/>
                <a:cs typeface="Arial"/>
              </a:rPr>
              <a:t> </a:t>
            </a:r>
            <a:r>
              <a:rPr sz="2400" b="1" spc="-10" dirty="0">
                <a:latin typeface="Arial"/>
                <a:cs typeface="Arial"/>
              </a:rPr>
              <a:t>au</a:t>
            </a:r>
            <a:r>
              <a:rPr sz="2400" b="1" spc="10" dirty="0">
                <a:latin typeface="Arial"/>
                <a:cs typeface="Arial"/>
              </a:rPr>
              <a:t> </a:t>
            </a:r>
            <a:r>
              <a:rPr sz="2400" b="1" spc="-5" dirty="0">
                <a:latin typeface="Arial"/>
                <a:cs typeface="Arial"/>
              </a:rPr>
              <a:t>plus</a:t>
            </a:r>
            <a:r>
              <a:rPr sz="2400" b="1" dirty="0">
                <a:latin typeface="Arial"/>
                <a:cs typeface="Arial"/>
              </a:rPr>
              <a:t> </a:t>
            </a:r>
            <a:r>
              <a:rPr sz="2400" b="1" spc="-5" dirty="0">
                <a:latin typeface="Arial"/>
                <a:cs typeface="Arial"/>
              </a:rPr>
              <a:t>instance d’une </a:t>
            </a:r>
            <a:r>
              <a:rPr sz="2400" b="1" spc="-655" dirty="0">
                <a:latin typeface="Arial"/>
                <a:cs typeface="Arial"/>
              </a:rPr>
              <a:t> </a:t>
            </a:r>
            <a:r>
              <a:rPr sz="2400" b="1" spc="-5" dirty="0">
                <a:latin typeface="Arial"/>
                <a:cs typeface="Arial"/>
              </a:rPr>
              <a:t>seule des</a:t>
            </a:r>
            <a:r>
              <a:rPr sz="2400" b="1" dirty="0">
                <a:latin typeface="Arial"/>
                <a:cs typeface="Arial"/>
              </a:rPr>
              <a:t> </a:t>
            </a:r>
            <a:r>
              <a:rPr sz="2400" b="1" spc="-5" dirty="0">
                <a:latin typeface="Arial"/>
                <a:cs typeface="Arial"/>
              </a:rPr>
              <a:t>sous-classes.</a:t>
            </a:r>
            <a:endParaRPr sz="2400">
              <a:latin typeface="Arial"/>
              <a:cs typeface="Arial"/>
            </a:endParaRPr>
          </a:p>
        </p:txBody>
      </p:sp>
      <p:sp>
        <p:nvSpPr>
          <p:cNvPr id="26" name="object 26"/>
          <p:cNvSpPr txBox="1"/>
          <p:nvPr/>
        </p:nvSpPr>
        <p:spPr>
          <a:xfrm>
            <a:off x="3416300" y="3124263"/>
            <a:ext cx="4225925" cy="535305"/>
          </a:xfrm>
          <a:prstGeom prst="rect">
            <a:avLst/>
          </a:prstGeom>
          <a:ln w="12700">
            <a:solidFill>
              <a:srgbClr val="608FFC"/>
            </a:solidFill>
          </a:ln>
        </p:spPr>
        <p:txBody>
          <a:bodyPr vert="horz" wrap="square" lIns="0" tIns="90170" rIns="0" bIns="0" rtlCol="0">
            <a:spAutoFit/>
          </a:bodyPr>
          <a:lstStyle/>
          <a:p>
            <a:pPr marL="132080">
              <a:lnSpc>
                <a:spcPct val="100000"/>
              </a:lnSpc>
              <a:spcBef>
                <a:spcPts val="710"/>
              </a:spcBef>
            </a:pPr>
            <a:r>
              <a:rPr sz="1400" b="1" i="1" spc="-10" dirty="0">
                <a:latin typeface="Times New Roman"/>
                <a:cs typeface="Times New Roman"/>
              </a:rPr>
              <a:t>UN</a:t>
            </a:r>
            <a:r>
              <a:rPr sz="1400" b="1" i="1" dirty="0">
                <a:latin typeface="Times New Roman"/>
                <a:cs typeface="Times New Roman"/>
              </a:rPr>
              <a:t>I</a:t>
            </a:r>
            <a:r>
              <a:rPr sz="1400" b="1" i="1" spc="-10" dirty="0">
                <a:latin typeface="Times New Roman"/>
                <a:cs typeface="Times New Roman"/>
              </a:rPr>
              <a:t>T</a:t>
            </a:r>
            <a:r>
              <a:rPr sz="1400" b="1" i="1" dirty="0">
                <a:latin typeface="Times New Roman"/>
                <a:cs typeface="Times New Roman"/>
              </a:rPr>
              <a:t>É</a:t>
            </a:r>
            <a:r>
              <a:rPr sz="1400" b="1" i="1" spc="-65" dirty="0">
                <a:latin typeface="Times New Roman"/>
                <a:cs typeface="Times New Roman"/>
              </a:rPr>
              <a:t> </a:t>
            </a:r>
            <a:r>
              <a:rPr sz="1400" b="1" i="1" dirty="0">
                <a:latin typeface="Times New Roman"/>
                <a:cs typeface="Times New Roman"/>
              </a:rPr>
              <a:t>A</a:t>
            </a:r>
            <a:r>
              <a:rPr sz="1400" b="1" i="1" spc="-10" dirty="0">
                <a:latin typeface="Times New Roman"/>
                <a:cs typeface="Times New Roman"/>
              </a:rPr>
              <a:t>D</a:t>
            </a:r>
            <a:r>
              <a:rPr sz="1400" b="1" i="1" dirty="0">
                <a:latin typeface="Times New Roman"/>
                <a:cs typeface="Times New Roman"/>
              </a:rPr>
              <a:t>MI</a:t>
            </a:r>
            <a:r>
              <a:rPr sz="1400" b="1" i="1" spc="-10" dirty="0">
                <a:latin typeface="Times New Roman"/>
                <a:cs typeface="Times New Roman"/>
              </a:rPr>
              <a:t>N</a:t>
            </a:r>
            <a:r>
              <a:rPr sz="1400" b="1" i="1" dirty="0">
                <a:latin typeface="Times New Roman"/>
                <a:cs typeface="Times New Roman"/>
              </a:rPr>
              <a:t>IS</a:t>
            </a:r>
            <a:r>
              <a:rPr sz="1400" b="1" i="1" spc="-10" dirty="0">
                <a:latin typeface="Times New Roman"/>
                <a:cs typeface="Times New Roman"/>
              </a:rPr>
              <a:t>T</a:t>
            </a:r>
            <a:r>
              <a:rPr sz="1400" b="1" i="1" dirty="0">
                <a:latin typeface="Times New Roman"/>
                <a:cs typeface="Times New Roman"/>
              </a:rPr>
              <a:t>R</a:t>
            </a:r>
            <a:r>
              <a:rPr sz="1400" b="1" i="1" spc="-75" dirty="0">
                <a:latin typeface="Times New Roman"/>
                <a:cs typeface="Times New Roman"/>
              </a:rPr>
              <a:t>A</a:t>
            </a:r>
            <a:r>
              <a:rPr sz="1400" b="1" i="1" spc="-10" dirty="0">
                <a:latin typeface="Times New Roman"/>
                <a:cs typeface="Times New Roman"/>
              </a:rPr>
              <a:t>T</a:t>
            </a:r>
            <a:r>
              <a:rPr sz="1400" b="1" i="1" dirty="0">
                <a:latin typeface="Times New Roman"/>
                <a:cs typeface="Times New Roman"/>
              </a:rPr>
              <a:t>I</a:t>
            </a:r>
            <a:r>
              <a:rPr sz="1400" b="1" i="1" spc="-25" dirty="0">
                <a:latin typeface="Times New Roman"/>
                <a:cs typeface="Times New Roman"/>
              </a:rPr>
              <a:t>V</a:t>
            </a:r>
            <a:r>
              <a:rPr sz="1400" b="1" i="1" dirty="0">
                <a:latin typeface="Times New Roman"/>
                <a:cs typeface="Times New Roman"/>
              </a:rPr>
              <a:t>E</a:t>
            </a:r>
            <a:endParaRPr sz="1400">
              <a:latin typeface="Times New Roman"/>
              <a:cs typeface="Times New Roman"/>
            </a:endParaRPr>
          </a:p>
        </p:txBody>
      </p:sp>
      <p:sp>
        <p:nvSpPr>
          <p:cNvPr id="27" name="object 27"/>
          <p:cNvSpPr txBox="1"/>
          <p:nvPr/>
        </p:nvSpPr>
        <p:spPr>
          <a:xfrm>
            <a:off x="2211451" y="4481448"/>
            <a:ext cx="2711450" cy="539750"/>
          </a:xfrm>
          <a:prstGeom prst="rect">
            <a:avLst/>
          </a:prstGeom>
          <a:ln w="12700">
            <a:solidFill>
              <a:srgbClr val="608FFC"/>
            </a:solidFill>
          </a:ln>
        </p:spPr>
        <p:txBody>
          <a:bodyPr vert="horz" wrap="square" lIns="0" tIns="76200" rIns="0" bIns="0" rtlCol="0">
            <a:spAutoFit/>
          </a:bodyPr>
          <a:lstStyle/>
          <a:p>
            <a:pPr marL="116205">
              <a:lnSpc>
                <a:spcPct val="100000"/>
              </a:lnSpc>
              <a:spcBef>
                <a:spcPts val="600"/>
              </a:spcBef>
            </a:pPr>
            <a:r>
              <a:rPr sz="1400" b="1" i="1" spc="-15" dirty="0">
                <a:latin typeface="Times New Roman"/>
                <a:cs typeface="Times New Roman"/>
              </a:rPr>
              <a:t>MUNICIPALITÉ</a:t>
            </a:r>
            <a:endParaRPr sz="1400">
              <a:latin typeface="Times New Roman"/>
              <a:cs typeface="Times New Roman"/>
            </a:endParaRPr>
          </a:p>
        </p:txBody>
      </p:sp>
      <p:sp>
        <p:nvSpPr>
          <p:cNvPr id="28" name="object 28"/>
          <p:cNvSpPr txBox="1"/>
          <p:nvPr/>
        </p:nvSpPr>
        <p:spPr>
          <a:xfrm>
            <a:off x="6250051" y="4481448"/>
            <a:ext cx="1908175" cy="539750"/>
          </a:xfrm>
          <a:prstGeom prst="rect">
            <a:avLst/>
          </a:prstGeom>
          <a:ln w="12700">
            <a:solidFill>
              <a:srgbClr val="608FFC"/>
            </a:solidFill>
          </a:ln>
        </p:spPr>
        <p:txBody>
          <a:bodyPr vert="horz" wrap="square" lIns="0" tIns="95250" rIns="0" bIns="0" rtlCol="0">
            <a:spAutoFit/>
          </a:bodyPr>
          <a:lstStyle/>
          <a:p>
            <a:pPr marL="570865">
              <a:lnSpc>
                <a:spcPct val="100000"/>
              </a:lnSpc>
              <a:spcBef>
                <a:spcPts val="750"/>
              </a:spcBef>
            </a:pPr>
            <a:r>
              <a:rPr sz="1400" b="1" spc="-10" dirty="0">
                <a:latin typeface="Times New Roman"/>
                <a:cs typeface="Times New Roman"/>
              </a:rPr>
              <a:t>MRC</a:t>
            </a:r>
            <a:endParaRPr sz="1400">
              <a:latin typeface="Times New Roman"/>
              <a:cs typeface="Times New Roman"/>
            </a:endParaRPr>
          </a:p>
        </p:txBody>
      </p:sp>
      <p:sp>
        <p:nvSpPr>
          <p:cNvPr id="29" name="object 29"/>
          <p:cNvSpPr txBox="1"/>
          <p:nvPr/>
        </p:nvSpPr>
        <p:spPr>
          <a:xfrm>
            <a:off x="1276350" y="5950743"/>
            <a:ext cx="1795780" cy="630555"/>
          </a:xfrm>
          <a:prstGeom prst="rect">
            <a:avLst/>
          </a:prstGeom>
          <a:ln w="12700">
            <a:solidFill>
              <a:srgbClr val="608FFC"/>
            </a:solidFill>
          </a:ln>
        </p:spPr>
        <p:txBody>
          <a:bodyPr vert="horz" wrap="square" lIns="0" tIns="121920" rIns="0" bIns="0" rtlCol="0">
            <a:spAutoFit/>
          </a:bodyPr>
          <a:lstStyle/>
          <a:p>
            <a:pPr marL="114300">
              <a:lnSpc>
                <a:spcPct val="100000"/>
              </a:lnSpc>
              <a:spcBef>
                <a:spcPts val="960"/>
              </a:spcBef>
            </a:pPr>
            <a:r>
              <a:rPr sz="1400" b="1" spc="-5" dirty="0">
                <a:latin typeface="Times New Roman"/>
                <a:cs typeface="Times New Roman"/>
              </a:rPr>
              <a:t>VILLAGE</a:t>
            </a:r>
            <a:endParaRPr sz="1400">
              <a:latin typeface="Times New Roman"/>
              <a:cs typeface="Times New Roman"/>
            </a:endParaRPr>
          </a:p>
        </p:txBody>
      </p:sp>
      <p:sp>
        <p:nvSpPr>
          <p:cNvPr id="30" name="object 30"/>
          <p:cNvSpPr/>
          <p:nvPr/>
        </p:nvSpPr>
        <p:spPr>
          <a:xfrm>
            <a:off x="3368675" y="5265801"/>
            <a:ext cx="1905" cy="346075"/>
          </a:xfrm>
          <a:custGeom>
            <a:avLst/>
            <a:gdLst/>
            <a:ahLst/>
            <a:cxnLst/>
            <a:rect l="l" t="t" r="r" b="b"/>
            <a:pathLst>
              <a:path w="1904" h="346075">
                <a:moveTo>
                  <a:pt x="0" y="346011"/>
                </a:moveTo>
                <a:lnTo>
                  <a:pt x="1650" y="0"/>
                </a:lnTo>
              </a:path>
            </a:pathLst>
          </a:custGeom>
          <a:ln w="12700">
            <a:solidFill>
              <a:srgbClr val="608FFC"/>
            </a:solidFill>
          </a:ln>
        </p:spPr>
        <p:txBody>
          <a:bodyPr wrap="square" lIns="0" tIns="0" rIns="0" bIns="0" rtlCol="0"/>
          <a:lstStyle/>
          <a:p>
            <a:endParaRPr/>
          </a:p>
        </p:txBody>
      </p:sp>
      <p:sp>
        <p:nvSpPr>
          <p:cNvPr id="31" name="object 31"/>
          <p:cNvSpPr txBox="1"/>
          <p:nvPr/>
        </p:nvSpPr>
        <p:spPr>
          <a:xfrm>
            <a:off x="3502025" y="5950743"/>
            <a:ext cx="1551305" cy="630555"/>
          </a:xfrm>
          <a:prstGeom prst="rect">
            <a:avLst/>
          </a:prstGeom>
          <a:ln w="12700">
            <a:solidFill>
              <a:srgbClr val="608FFC"/>
            </a:solidFill>
          </a:ln>
        </p:spPr>
        <p:txBody>
          <a:bodyPr vert="horz" wrap="square" lIns="0" tIns="111760" rIns="0" bIns="0" rtlCol="0">
            <a:spAutoFit/>
          </a:bodyPr>
          <a:lstStyle/>
          <a:p>
            <a:pPr marL="248285">
              <a:lnSpc>
                <a:spcPct val="100000"/>
              </a:lnSpc>
              <a:spcBef>
                <a:spcPts val="880"/>
              </a:spcBef>
            </a:pPr>
            <a:r>
              <a:rPr sz="1400" b="1" dirty="0">
                <a:latin typeface="Times New Roman"/>
                <a:cs typeface="Times New Roman"/>
              </a:rPr>
              <a:t>VILLE</a:t>
            </a:r>
            <a:endParaRPr sz="1400">
              <a:latin typeface="Times New Roman"/>
              <a:cs typeface="Times New Roman"/>
            </a:endParaRPr>
          </a:p>
        </p:txBody>
      </p:sp>
      <p:grpSp>
        <p:nvGrpSpPr>
          <p:cNvPr id="32" name="object 32"/>
          <p:cNvGrpSpPr/>
          <p:nvPr/>
        </p:nvGrpSpPr>
        <p:grpSpPr>
          <a:xfrm>
            <a:off x="3435350" y="3675126"/>
            <a:ext cx="3834129" cy="831850"/>
            <a:chOff x="3435350" y="3675126"/>
            <a:chExt cx="3834129" cy="831850"/>
          </a:xfrm>
        </p:grpSpPr>
        <p:sp>
          <p:nvSpPr>
            <p:cNvPr id="33" name="object 33"/>
            <p:cNvSpPr/>
            <p:nvPr/>
          </p:nvSpPr>
          <p:spPr>
            <a:xfrm>
              <a:off x="3441700" y="3919601"/>
              <a:ext cx="3821429" cy="581025"/>
            </a:xfrm>
            <a:custGeom>
              <a:avLst/>
              <a:gdLst/>
              <a:ahLst/>
              <a:cxnLst/>
              <a:rect l="l" t="t" r="r" b="b"/>
              <a:pathLst>
                <a:path w="3821429" h="581025">
                  <a:moveTo>
                    <a:pt x="1733550" y="317373"/>
                  </a:moveTo>
                  <a:lnTo>
                    <a:pt x="1724025" y="0"/>
                  </a:lnTo>
                </a:path>
                <a:path w="3821429" h="581025">
                  <a:moveTo>
                    <a:pt x="0" y="553974"/>
                  </a:moveTo>
                  <a:lnTo>
                    <a:pt x="1650" y="323723"/>
                  </a:lnTo>
                </a:path>
                <a:path w="3821429" h="581025">
                  <a:moveTo>
                    <a:pt x="0" y="314198"/>
                  </a:moveTo>
                  <a:lnTo>
                    <a:pt x="3821176" y="307848"/>
                  </a:lnTo>
                </a:path>
                <a:path w="3821429" h="581025">
                  <a:moveTo>
                    <a:pt x="3800475" y="304673"/>
                  </a:moveTo>
                  <a:lnTo>
                    <a:pt x="3802126" y="580898"/>
                  </a:lnTo>
                </a:path>
              </a:pathLst>
            </a:custGeom>
            <a:ln w="12700">
              <a:solidFill>
                <a:srgbClr val="608FFC"/>
              </a:solidFill>
            </a:ln>
          </p:spPr>
          <p:txBody>
            <a:bodyPr wrap="square" lIns="0" tIns="0" rIns="0" bIns="0" rtlCol="0"/>
            <a:lstStyle/>
            <a:p>
              <a:endParaRPr/>
            </a:p>
          </p:txBody>
        </p:sp>
        <p:sp>
          <p:nvSpPr>
            <p:cNvPr id="34" name="object 34"/>
            <p:cNvSpPr/>
            <p:nvPr/>
          </p:nvSpPr>
          <p:spPr>
            <a:xfrm>
              <a:off x="5019675" y="3681476"/>
              <a:ext cx="309880" cy="238125"/>
            </a:xfrm>
            <a:custGeom>
              <a:avLst/>
              <a:gdLst/>
              <a:ahLst/>
              <a:cxnLst/>
              <a:rect l="l" t="t" r="r" b="b"/>
              <a:pathLst>
                <a:path w="309879" h="238125">
                  <a:moveTo>
                    <a:pt x="0" y="238125"/>
                  </a:moveTo>
                  <a:lnTo>
                    <a:pt x="154812" y="0"/>
                  </a:lnTo>
                  <a:lnTo>
                    <a:pt x="309625" y="238125"/>
                  </a:lnTo>
                  <a:lnTo>
                    <a:pt x="0" y="238125"/>
                  </a:lnTo>
                  <a:close/>
                </a:path>
              </a:pathLst>
            </a:custGeom>
            <a:ln w="12700">
              <a:solidFill>
                <a:srgbClr val="608FFC"/>
              </a:solidFill>
            </a:ln>
          </p:spPr>
          <p:txBody>
            <a:bodyPr wrap="square" lIns="0" tIns="0" rIns="0" bIns="0" rtlCol="0"/>
            <a:lstStyle/>
            <a:p>
              <a:endParaRPr/>
            </a:p>
          </p:txBody>
        </p:sp>
      </p:grpSp>
      <p:grpSp>
        <p:nvGrpSpPr>
          <p:cNvPr id="35" name="object 35"/>
          <p:cNvGrpSpPr/>
          <p:nvPr/>
        </p:nvGrpSpPr>
        <p:grpSpPr>
          <a:xfrm>
            <a:off x="2079625" y="5018023"/>
            <a:ext cx="2306955" cy="956310"/>
            <a:chOff x="2079625" y="5018023"/>
            <a:chExt cx="2306955" cy="956310"/>
          </a:xfrm>
        </p:grpSpPr>
        <p:sp>
          <p:nvSpPr>
            <p:cNvPr id="36" name="object 36"/>
            <p:cNvSpPr/>
            <p:nvPr/>
          </p:nvSpPr>
          <p:spPr>
            <a:xfrm>
              <a:off x="2085975" y="5614987"/>
              <a:ext cx="2294255" cy="352425"/>
            </a:xfrm>
            <a:custGeom>
              <a:avLst/>
              <a:gdLst/>
              <a:ahLst/>
              <a:cxnLst/>
              <a:rect l="l" t="t" r="r" b="b"/>
              <a:pathLst>
                <a:path w="2294254" h="352425">
                  <a:moveTo>
                    <a:pt x="3175" y="325437"/>
                  </a:moveTo>
                  <a:lnTo>
                    <a:pt x="4825" y="0"/>
                  </a:lnTo>
                </a:path>
                <a:path w="2294254" h="352425">
                  <a:moveTo>
                    <a:pt x="0" y="3175"/>
                  </a:moveTo>
                  <a:lnTo>
                    <a:pt x="2294001" y="0"/>
                  </a:lnTo>
                </a:path>
                <a:path w="2294254" h="352425">
                  <a:moveTo>
                    <a:pt x="2287651" y="0"/>
                  </a:moveTo>
                  <a:lnTo>
                    <a:pt x="2289175" y="352425"/>
                  </a:lnTo>
                </a:path>
              </a:pathLst>
            </a:custGeom>
            <a:ln w="12700">
              <a:solidFill>
                <a:srgbClr val="608FFC"/>
              </a:solidFill>
            </a:ln>
          </p:spPr>
          <p:txBody>
            <a:bodyPr wrap="square" lIns="0" tIns="0" rIns="0" bIns="0" rtlCol="0"/>
            <a:lstStyle/>
            <a:p>
              <a:endParaRPr/>
            </a:p>
          </p:txBody>
        </p:sp>
        <p:sp>
          <p:nvSpPr>
            <p:cNvPr id="37" name="object 37"/>
            <p:cNvSpPr/>
            <p:nvPr/>
          </p:nvSpPr>
          <p:spPr>
            <a:xfrm>
              <a:off x="3235325" y="5024373"/>
              <a:ext cx="309880" cy="238760"/>
            </a:xfrm>
            <a:custGeom>
              <a:avLst/>
              <a:gdLst/>
              <a:ahLst/>
              <a:cxnLst/>
              <a:rect l="l" t="t" r="r" b="b"/>
              <a:pathLst>
                <a:path w="309879" h="238760">
                  <a:moveTo>
                    <a:pt x="0" y="238251"/>
                  </a:moveTo>
                  <a:lnTo>
                    <a:pt x="154812" y="0"/>
                  </a:lnTo>
                  <a:lnTo>
                    <a:pt x="309625" y="238251"/>
                  </a:lnTo>
                  <a:lnTo>
                    <a:pt x="0" y="238251"/>
                  </a:lnTo>
                  <a:close/>
                </a:path>
              </a:pathLst>
            </a:custGeom>
            <a:ln w="12700">
              <a:solidFill>
                <a:srgbClr val="608FFC"/>
              </a:solidFill>
            </a:ln>
          </p:spPr>
          <p:txBody>
            <a:bodyPr wrap="square" lIns="0" tIns="0" rIns="0" bIns="0" rtlCol="0"/>
            <a:lstStyle/>
            <a:p>
              <a:endParaRPr/>
            </a:p>
          </p:txBody>
        </p:sp>
      </p:grpSp>
      <p:sp>
        <p:nvSpPr>
          <p:cNvPr id="38" name="object 38"/>
          <p:cNvSpPr txBox="1"/>
          <p:nvPr/>
        </p:nvSpPr>
        <p:spPr>
          <a:xfrm>
            <a:off x="5553836" y="3744595"/>
            <a:ext cx="1034415"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Times New Roman"/>
                <a:cs typeface="Times New Roman"/>
              </a:rPr>
              <a:t>{</a:t>
            </a:r>
            <a:r>
              <a:rPr sz="2000" spc="5" dirty="0">
                <a:latin typeface="Times New Roman"/>
                <a:cs typeface="Times New Roman"/>
              </a:rPr>
              <a:t>d</a:t>
            </a:r>
            <a:r>
              <a:rPr sz="2000" dirty="0">
                <a:latin typeface="Times New Roman"/>
                <a:cs typeface="Times New Roman"/>
              </a:rPr>
              <a:t>isj</a:t>
            </a:r>
            <a:r>
              <a:rPr sz="2000" spc="5" dirty="0">
                <a:latin typeface="Times New Roman"/>
                <a:cs typeface="Times New Roman"/>
              </a:rPr>
              <a:t>o</a:t>
            </a:r>
            <a:r>
              <a:rPr sz="2000" dirty="0">
                <a:latin typeface="Times New Roman"/>
                <a:cs typeface="Times New Roman"/>
              </a:rPr>
              <a:t>i</a:t>
            </a:r>
            <a:r>
              <a:rPr sz="2000" spc="-10" dirty="0">
                <a:latin typeface="Times New Roman"/>
                <a:cs typeface="Times New Roman"/>
              </a:rPr>
              <a:t>n</a:t>
            </a:r>
            <a:r>
              <a:rPr sz="2000" dirty="0">
                <a:latin typeface="Times New Roman"/>
                <a:cs typeface="Times New Roman"/>
              </a:rPr>
              <a:t>t}</a:t>
            </a:r>
            <a:endParaRPr sz="2000">
              <a:latin typeface="Times New Roman"/>
              <a:cs typeface="Times New Roman"/>
            </a:endParaRPr>
          </a:p>
        </p:txBody>
      </p:sp>
      <p:sp>
        <p:nvSpPr>
          <p:cNvPr id="39" name="object 39"/>
          <p:cNvSpPr txBox="1"/>
          <p:nvPr/>
        </p:nvSpPr>
        <p:spPr>
          <a:xfrm>
            <a:off x="3168523" y="5984544"/>
            <a:ext cx="158115" cy="239395"/>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Times New Roman"/>
                <a:cs typeface="Times New Roman"/>
              </a:rPr>
              <a:t>...</a:t>
            </a:r>
            <a:endParaRPr sz="1400">
              <a:latin typeface="Times New Roman"/>
              <a:cs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67164" y="60452"/>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28</a:t>
            </a:r>
            <a:endParaRPr sz="1200">
              <a:latin typeface="Arial MT"/>
              <a:cs typeface="Arial MT"/>
            </a:endParaRPr>
          </a:p>
        </p:txBody>
      </p:sp>
      <p:grpSp>
        <p:nvGrpSpPr>
          <p:cNvPr id="3" name="object 3"/>
          <p:cNvGrpSpPr/>
          <p:nvPr/>
        </p:nvGrpSpPr>
        <p:grpSpPr>
          <a:xfrm>
            <a:off x="157170" y="0"/>
            <a:ext cx="6716395" cy="1882775"/>
            <a:chOff x="157170" y="0"/>
            <a:chExt cx="6716395" cy="1882775"/>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27176" y="0"/>
              <a:ext cx="2839212" cy="731520"/>
            </a:xfrm>
            <a:prstGeom prst="rect">
              <a:avLst/>
            </a:prstGeom>
          </p:spPr>
        </p:pic>
        <p:pic>
          <p:nvPicPr>
            <p:cNvPr id="13" name="object 13"/>
            <p:cNvPicPr/>
            <p:nvPr/>
          </p:nvPicPr>
          <p:blipFill>
            <a:blip r:embed="rId6" cstate="print"/>
            <a:stretch>
              <a:fillRect/>
            </a:stretch>
          </p:blipFill>
          <p:spPr>
            <a:xfrm>
              <a:off x="1139951" y="539495"/>
              <a:ext cx="5733288" cy="740663"/>
            </a:xfrm>
            <a:prstGeom prst="rect">
              <a:avLst/>
            </a:prstGeom>
          </p:spPr>
        </p:pic>
      </p:grpSp>
      <p:sp>
        <p:nvSpPr>
          <p:cNvPr id="14" name="object 14"/>
          <p:cNvSpPr txBox="1">
            <a:spLocks noGrp="1"/>
          </p:cNvSpPr>
          <p:nvPr>
            <p:ph type="title"/>
          </p:nvPr>
        </p:nvSpPr>
        <p:spPr>
          <a:xfrm>
            <a:off x="1298828" y="109220"/>
            <a:ext cx="5269230" cy="1123315"/>
          </a:xfrm>
          <a:prstGeom prst="rect">
            <a:avLst/>
          </a:prstGeom>
        </p:spPr>
        <p:txBody>
          <a:bodyPr vert="horz" wrap="square" lIns="0" tIns="12700" rIns="0" bIns="0" rtlCol="0">
            <a:spAutoFit/>
          </a:bodyPr>
          <a:lstStyle/>
          <a:p>
            <a:pPr marL="12700">
              <a:lnSpc>
                <a:spcPct val="100000"/>
              </a:lnSpc>
              <a:spcBef>
                <a:spcPts val="100"/>
              </a:spcBef>
            </a:pPr>
            <a:r>
              <a:rPr sz="3600" spc="-5" dirty="0"/>
              <a:t>Association</a:t>
            </a:r>
            <a:endParaRPr sz="3600"/>
          </a:p>
          <a:p>
            <a:pPr marL="125095">
              <a:lnSpc>
                <a:spcPct val="100000"/>
              </a:lnSpc>
            </a:pPr>
            <a:r>
              <a:rPr sz="3600" spc="-5" dirty="0"/>
              <a:t>généralisation</a:t>
            </a:r>
            <a:r>
              <a:rPr sz="3600" spc="-20" dirty="0"/>
              <a:t> </a:t>
            </a:r>
            <a:r>
              <a:rPr sz="3600" dirty="0"/>
              <a:t>:</a:t>
            </a:r>
            <a:r>
              <a:rPr sz="3600" spc="-15" dirty="0"/>
              <a:t> </a:t>
            </a:r>
            <a:r>
              <a:rPr sz="3600" dirty="0"/>
              <a:t>contrainte</a:t>
            </a:r>
            <a:endParaRPr sz="3600"/>
          </a:p>
        </p:txBody>
      </p:sp>
      <p:grpSp>
        <p:nvGrpSpPr>
          <p:cNvPr id="15" name="object 15"/>
          <p:cNvGrpSpPr/>
          <p:nvPr/>
        </p:nvGrpSpPr>
        <p:grpSpPr>
          <a:xfrm>
            <a:off x="746759" y="1766316"/>
            <a:ext cx="8844280" cy="2036445"/>
            <a:chOff x="746759" y="1766316"/>
            <a:chExt cx="8844280" cy="2036445"/>
          </a:xfrm>
        </p:grpSpPr>
        <p:pic>
          <p:nvPicPr>
            <p:cNvPr id="16" name="object 16"/>
            <p:cNvPicPr/>
            <p:nvPr/>
          </p:nvPicPr>
          <p:blipFill>
            <a:blip r:embed="rId7" cstate="print"/>
            <a:stretch>
              <a:fillRect/>
            </a:stretch>
          </p:blipFill>
          <p:spPr>
            <a:xfrm>
              <a:off x="746759" y="1886712"/>
              <a:ext cx="464820" cy="376427"/>
            </a:xfrm>
            <a:prstGeom prst="rect">
              <a:avLst/>
            </a:prstGeom>
          </p:spPr>
        </p:pic>
        <p:pic>
          <p:nvPicPr>
            <p:cNvPr id="17" name="object 17"/>
            <p:cNvPicPr/>
            <p:nvPr/>
          </p:nvPicPr>
          <p:blipFill>
            <a:blip r:embed="rId8" cstate="print"/>
            <a:stretch>
              <a:fillRect/>
            </a:stretch>
          </p:blipFill>
          <p:spPr>
            <a:xfrm>
              <a:off x="1031747" y="1766316"/>
              <a:ext cx="2403348" cy="499872"/>
            </a:xfrm>
            <a:prstGeom prst="rect">
              <a:avLst/>
            </a:prstGeom>
          </p:spPr>
        </p:pic>
        <p:pic>
          <p:nvPicPr>
            <p:cNvPr id="18" name="object 18"/>
            <p:cNvPicPr/>
            <p:nvPr/>
          </p:nvPicPr>
          <p:blipFill>
            <a:blip r:embed="rId9" cstate="print"/>
            <a:stretch>
              <a:fillRect/>
            </a:stretch>
          </p:blipFill>
          <p:spPr>
            <a:xfrm>
              <a:off x="3026664" y="1766316"/>
              <a:ext cx="2135124" cy="499872"/>
            </a:xfrm>
            <a:prstGeom prst="rect">
              <a:avLst/>
            </a:prstGeom>
          </p:spPr>
        </p:pic>
        <p:pic>
          <p:nvPicPr>
            <p:cNvPr id="19" name="object 19"/>
            <p:cNvPicPr/>
            <p:nvPr/>
          </p:nvPicPr>
          <p:blipFill>
            <a:blip r:embed="rId10" cstate="print"/>
            <a:stretch>
              <a:fillRect/>
            </a:stretch>
          </p:blipFill>
          <p:spPr>
            <a:xfrm>
              <a:off x="4837175" y="1766316"/>
              <a:ext cx="4753356" cy="499872"/>
            </a:xfrm>
            <a:prstGeom prst="rect">
              <a:avLst/>
            </a:prstGeom>
          </p:spPr>
        </p:pic>
        <p:pic>
          <p:nvPicPr>
            <p:cNvPr id="20" name="object 20"/>
            <p:cNvPicPr/>
            <p:nvPr/>
          </p:nvPicPr>
          <p:blipFill>
            <a:blip r:embed="rId11" cstate="print"/>
            <a:stretch>
              <a:fillRect/>
            </a:stretch>
          </p:blipFill>
          <p:spPr>
            <a:xfrm>
              <a:off x="1031747" y="2132076"/>
              <a:ext cx="1237488" cy="499872"/>
            </a:xfrm>
            <a:prstGeom prst="rect">
              <a:avLst/>
            </a:prstGeom>
          </p:spPr>
        </p:pic>
        <p:pic>
          <p:nvPicPr>
            <p:cNvPr id="21" name="object 21"/>
            <p:cNvPicPr/>
            <p:nvPr/>
          </p:nvPicPr>
          <p:blipFill>
            <a:blip r:embed="rId12" cstate="print"/>
            <a:stretch>
              <a:fillRect/>
            </a:stretch>
          </p:blipFill>
          <p:spPr>
            <a:xfrm>
              <a:off x="1860804" y="2132076"/>
              <a:ext cx="510540" cy="499872"/>
            </a:xfrm>
            <a:prstGeom prst="rect">
              <a:avLst/>
            </a:prstGeom>
          </p:spPr>
        </p:pic>
        <p:pic>
          <p:nvPicPr>
            <p:cNvPr id="22" name="object 22"/>
            <p:cNvPicPr/>
            <p:nvPr/>
          </p:nvPicPr>
          <p:blipFill>
            <a:blip r:embed="rId13" cstate="print"/>
            <a:stretch>
              <a:fillRect/>
            </a:stretch>
          </p:blipFill>
          <p:spPr>
            <a:xfrm>
              <a:off x="1962912" y="2132076"/>
              <a:ext cx="1339596" cy="499872"/>
            </a:xfrm>
            <a:prstGeom prst="rect">
              <a:avLst/>
            </a:prstGeom>
          </p:spPr>
        </p:pic>
        <p:pic>
          <p:nvPicPr>
            <p:cNvPr id="23" name="object 23"/>
            <p:cNvPicPr/>
            <p:nvPr/>
          </p:nvPicPr>
          <p:blipFill>
            <a:blip r:embed="rId14" cstate="print"/>
            <a:stretch>
              <a:fillRect/>
            </a:stretch>
          </p:blipFill>
          <p:spPr>
            <a:xfrm>
              <a:off x="2979420" y="2132076"/>
              <a:ext cx="6251448" cy="499872"/>
            </a:xfrm>
            <a:prstGeom prst="rect">
              <a:avLst/>
            </a:prstGeom>
          </p:spPr>
        </p:pic>
        <p:pic>
          <p:nvPicPr>
            <p:cNvPr id="24" name="object 24"/>
            <p:cNvPicPr/>
            <p:nvPr/>
          </p:nvPicPr>
          <p:blipFill>
            <a:blip r:embed="rId12" cstate="print"/>
            <a:stretch>
              <a:fillRect/>
            </a:stretch>
          </p:blipFill>
          <p:spPr>
            <a:xfrm>
              <a:off x="8822436" y="2132076"/>
              <a:ext cx="510540" cy="499872"/>
            </a:xfrm>
            <a:prstGeom prst="rect">
              <a:avLst/>
            </a:prstGeom>
          </p:spPr>
        </p:pic>
        <p:pic>
          <p:nvPicPr>
            <p:cNvPr id="25" name="object 25"/>
            <p:cNvPicPr/>
            <p:nvPr/>
          </p:nvPicPr>
          <p:blipFill>
            <a:blip r:embed="rId15" cstate="print"/>
            <a:stretch>
              <a:fillRect/>
            </a:stretch>
          </p:blipFill>
          <p:spPr>
            <a:xfrm>
              <a:off x="1031747" y="2497836"/>
              <a:ext cx="1594104" cy="499872"/>
            </a:xfrm>
            <a:prstGeom prst="rect">
              <a:avLst/>
            </a:prstGeom>
          </p:spPr>
        </p:pic>
        <p:pic>
          <p:nvPicPr>
            <p:cNvPr id="26" name="object 26"/>
            <p:cNvPicPr/>
            <p:nvPr/>
          </p:nvPicPr>
          <p:blipFill>
            <a:blip r:embed="rId16" cstate="print"/>
            <a:stretch>
              <a:fillRect/>
            </a:stretch>
          </p:blipFill>
          <p:spPr>
            <a:xfrm>
              <a:off x="1203959" y="3057144"/>
              <a:ext cx="464820" cy="376427"/>
            </a:xfrm>
            <a:prstGeom prst="rect">
              <a:avLst/>
            </a:prstGeom>
          </p:spPr>
        </p:pic>
        <p:pic>
          <p:nvPicPr>
            <p:cNvPr id="27" name="object 27"/>
            <p:cNvPicPr/>
            <p:nvPr/>
          </p:nvPicPr>
          <p:blipFill>
            <a:blip r:embed="rId17" cstate="print"/>
            <a:stretch>
              <a:fillRect/>
            </a:stretch>
          </p:blipFill>
          <p:spPr>
            <a:xfrm>
              <a:off x="1432559" y="2936748"/>
              <a:ext cx="3745991" cy="499872"/>
            </a:xfrm>
            <a:prstGeom prst="rect">
              <a:avLst/>
            </a:prstGeom>
          </p:spPr>
        </p:pic>
        <p:pic>
          <p:nvPicPr>
            <p:cNvPr id="28" name="object 28"/>
            <p:cNvPicPr/>
            <p:nvPr/>
          </p:nvPicPr>
          <p:blipFill>
            <a:blip r:embed="rId18" cstate="print"/>
            <a:stretch>
              <a:fillRect/>
            </a:stretch>
          </p:blipFill>
          <p:spPr>
            <a:xfrm>
              <a:off x="4770119" y="2936748"/>
              <a:ext cx="510539" cy="499872"/>
            </a:xfrm>
            <a:prstGeom prst="rect">
              <a:avLst/>
            </a:prstGeom>
          </p:spPr>
        </p:pic>
        <p:pic>
          <p:nvPicPr>
            <p:cNvPr id="29" name="object 29"/>
            <p:cNvPicPr/>
            <p:nvPr/>
          </p:nvPicPr>
          <p:blipFill>
            <a:blip r:embed="rId19" cstate="print"/>
            <a:stretch>
              <a:fillRect/>
            </a:stretch>
          </p:blipFill>
          <p:spPr>
            <a:xfrm>
              <a:off x="4872227" y="2936748"/>
              <a:ext cx="1068324" cy="499872"/>
            </a:xfrm>
            <a:prstGeom prst="rect">
              <a:avLst/>
            </a:prstGeom>
          </p:spPr>
        </p:pic>
        <p:pic>
          <p:nvPicPr>
            <p:cNvPr id="30" name="object 30"/>
            <p:cNvPicPr/>
            <p:nvPr/>
          </p:nvPicPr>
          <p:blipFill>
            <a:blip r:embed="rId20" cstate="print"/>
            <a:stretch>
              <a:fillRect/>
            </a:stretch>
          </p:blipFill>
          <p:spPr>
            <a:xfrm>
              <a:off x="5617463" y="2936748"/>
              <a:ext cx="3441191" cy="499872"/>
            </a:xfrm>
            <a:prstGeom prst="rect">
              <a:avLst/>
            </a:prstGeom>
          </p:spPr>
        </p:pic>
        <p:pic>
          <p:nvPicPr>
            <p:cNvPr id="31" name="object 31"/>
            <p:cNvPicPr/>
            <p:nvPr/>
          </p:nvPicPr>
          <p:blipFill>
            <a:blip r:embed="rId21" cstate="print"/>
            <a:stretch>
              <a:fillRect/>
            </a:stretch>
          </p:blipFill>
          <p:spPr>
            <a:xfrm>
              <a:off x="8711183" y="2974848"/>
              <a:ext cx="466344" cy="461772"/>
            </a:xfrm>
            <a:prstGeom prst="rect">
              <a:avLst/>
            </a:prstGeom>
          </p:spPr>
        </p:pic>
        <p:pic>
          <p:nvPicPr>
            <p:cNvPr id="32" name="object 32"/>
            <p:cNvPicPr/>
            <p:nvPr/>
          </p:nvPicPr>
          <p:blipFill>
            <a:blip r:embed="rId22" cstate="print"/>
            <a:stretch>
              <a:fillRect/>
            </a:stretch>
          </p:blipFill>
          <p:spPr>
            <a:xfrm>
              <a:off x="1432559" y="3302508"/>
              <a:ext cx="4407408" cy="499871"/>
            </a:xfrm>
            <a:prstGeom prst="rect">
              <a:avLst/>
            </a:prstGeom>
          </p:spPr>
        </p:pic>
        <p:pic>
          <p:nvPicPr>
            <p:cNvPr id="33" name="object 33"/>
            <p:cNvPicPr/>
            <p:nvPr/>
          </p:nvPicPr>
          <p:blipFill>
            <a:blip r:embed="rId23" cstate="print"/>
            <a:stretch>
              <a:fillRect/>
            </a:stretch>
          </p:blipFill>
          <p:spPr>
            <a:xfrm>
              <a:off x="5492495" y="3340608"/>
              <a:ext cx="726948" cy="461771"/>
            </a:xfrm>
            <a:prstGeom prst="rect">
              <a:avLst/>
            </a:prstGeom>
          </p:spPr>
        </p:pic>
        <p:pic>
          <p:nvPicPr>
            <p:cNvPr id="34" name="object 34"/>
            <p:cNvPicPr/>
            <p:nvPr/>
          </p:nvPicPr>
          <p:blipFill>
            <a:blip r:embed="rId24" cstate="print"/>
            <a:stretch>
              <a:fillRect/>
            </a:stretch>
          </p:blipFill>
          <p:spPr>
            <a:xfrm>
              <a:off x="5955792" y="3302508"/>
              <a:ext cx="1255775" cy="499871"/>
            </a:xfrm>
            <a:prstGeom prst="rect">
              <a:avLst/>
            </a:prstGeom>
          </p:spPr>
        </p:pic>
      </p:grpSp>
      <p:sp>
        <p:nvSpPr>
          <p:cNvPr id="35" name="object 35"/>
          <p:cNvSpPr txBox="1"/>
          <p:nvPr/>
        </p:nvSpPr>
        <p:spPr>
          <a:xfrm>
            <a:off x="841552" y="1845309"/>
            <a:ext cx="8488045" cy="1927860"/>
          </a:xfrm>
          <a:prstGeom prst="rect">
            <a:avLst/>
          </a:prstGeom>
        </p:spPr>
        <p:txBody>
          <a:bodyPr vert="horz" wrap="square" lIns="0" tIns="12700" rIns="0" bIns="0" rtlCol="0">
            <a:spAutoFit/>
          </a:bodyPr>
          <a:lstStyle/>
          <a:p>
            <a:pPr marL="381000" marR="30480" indent="-342900">
              <a:lnSpc>
                <a:spcPct val="100000"/>
              </a:lnSpc>
              <a:spcBef>
                <a:spcPts val="100"/>
              </a:spcBef>
              <a:buClr>
                <a:srgbClr val="FB0028"/>
              </a:buClr>
              <a:buSzPct val="75000"/>
              <a:buFont typeface="Wingdings"/>
              <a:buChar char=""/>
              <a:tabLst>
                <a:tab pos="380365" algn="l"/>
                <a:tab pos="381000" algn="l"/>
              </a:tabLst>
            </a:pPr>
            <a:r>
              <a:rPr sz="2400" b="1" spc="-5" dirty="0">
                <a:latin typeface="Arial"/>
                <a:cs typeface="Arial"/>
              </a:rPr>
              <a:t>La</a:t>
            </a:r>
            <a:r>
              <a:rPr sz="2400" b="1" dirty="0">
                <a:latin typeface="Arial"/>
                <a:cs typeface="Arial"/>
              </a:rPr>
              <a:t> </a:t>
            </a:r>
            <a:r>
              <a:rPr sz="2400" b="1" spc="-5" dirty="0">
                <a:latin typeface="Arial"/>
                <a:cs typeface="Arial"/>
              </a:rPr>
              <a:t>contrainte</a:t>
            </a:r>
            <a:r>
              <a:rPr sz="2400" b="1" dirty="0">
                <a:latin typeface="Arial"/>
                <a:cs typeface="Arial"/>
              </a:rPr>
              <a:t> </a:t>
            </a:r>
            <a:r>
              <a:rPr sz="2400" b="1" i="1" spc="-5" dirty="0">
                <a:latin typeface="Arial"/>
                <a:cs typeface="Arial"/>
              </a:rPr>
              <a:t>overlapping</a:t>
            </a:r>
            <a:r>
              <a:rPr sz="2400" b="1" i="1" spc="10" dirty="0">
                <a:latin typeface="Arial"/>
                <a:cs typeface="Arial"/>
              </a:rPr>
              <a:t> </a:t>
            </a:r>
            <a:r>
              <a:rPr sz="2400" b="1" spc="-5" dirty="0">
                <a:latin typeface="Arial"/>
                <a:cs typeface="Arial"/>
              </a:rPr>
              <a:t>indique</a:t>
            </a:r>
            <a:r>
              <a:rPr sz="2400" b="1" spc="-10" dirty="0">
                <a:latin typeface="Arial"/>
                <a:cs typeface="Arial"/>
              </a:rPr>
              <a:t> </a:t>
            </a:r>
            <a:r>
              <a:rPr sz="2400" b="1" spc="-5" dirty="0">
                <a:latin typeface="Arial"/>
                <a:cs typeface="Arial"/>
              </a:rPr>
              <a:t>qu’une</a:t>
            </a:r>
            <a:r>
              <a:rPr sz="2400" b="1" spc="-15" dirty="0">
                <a:latin typeface="Arial"/>
                <a:cs typeface="Arial"/>
              </a:rPr>
              <a:t> </a:t>
            </a:r>
            <a:r>
              <a:rPr sz="2400" b="1" spc="-5" dirty="0">
                <a:latin typeface="Arial"/>
                <a:cs typeface="Arial"/>
              </a:rPr>
              <a:t>instance</a:t>
            </a:r>
            <a:r>
              <a:rPr sz="2400" b="1" spc="20" dirty="0">
                <a:latin typeface="Arial"/>
                <a:cs typeface="Arial"/>
              </a:rPr>
              <a:t> </a:t>
            </a:r>
            <a:r>
              <a:rPr sz="2400" b="1" spc="-5" dirty="0">
                <a:latin typeface="Arial"/>
                <a:cs typeface="Arial"/>
              </a:rPr>
              <a:t>de</a:t>
            </a:r>
            <a:r>
              <a:rPr sz="2400" b="1" dirty="0">
                <a:latin typeface="Arial"/>
                <a:cs typeface="Arial"/>
              </a:rPr>
              <a:t> </a:t>
            </a:r>
            <a:r>
              <a:rPr sz="2400" b="1" spc="-5" dirty="0">
                <a:latin typeface="Arial"/>
                <a:cs typeface="Arial"/>
              </a:rPr>
              <a:t>la </a:t>
            </a:r>
            <a:r>
              <a:rPr sz="2400" b="1" spc="-650" dirty="0">
                <a:latin typeface="Arial"/>
                <a:cs typeface="Arial"/>
              </a:rPr>
              <a:t> </a:t>
            </a:r>
            <a:r>
              <a:rPr sz="2400" b="1" spc="-5" dirty="0">
                <a:latin typeface="Arial"/>
                <a:cs typeface="Arial"/>
              </a:rPr>
              <a:t>super-classe est </a:t>
            </a:r>
            <a:r>
              <a:rPr sz="2400" b="1" dirty="0">
                <a:latin typeface="Arial"/>
                <a:cs typeface="Arial"/>
              </a:rPr>
              <a:t>l'instance de </a:t>
            </a:r>
            <a:r>
              <a:rPr sz="2400" b="1" spc="-5" dirty="0">
                <a:latin typeface="Arial"/>
                <a:cs typeface="Arial"/>
              </a:rPr>
              <a:t>deux </a:t>
            </a:r>
            <a:r>
              <a:rPr sz="2400" b="1" dirty="0">
                <a:latin typeface="Arial"/>
                <a:cs typeface="Arial"/>
              </a:rPr>
              <a:t>ou </a:t>
            </a:r>
            <a:r>
              <a:rPr sz="2400" b="1" spc="-5" dirty="0">
                <a:latin typeface="Arial"/>
                <a:cs typeface="Arial"/>
              </a:rPr>
              <a:t>plusieurs sous- </a:t>
            </a:r>
            <a:r>
              <a:rPr sz="2400" b="1" dirty="0">
                <a:latin typeface="Arial"/>
                <a:cs typeface="Arial"/>
              </a:rPr>
              <a:t> </a:t>
            </a:r>
            <a:r>
              <a:rPr sz="2400" b="1" spc="-5" dirty="0">
                <a:latin typeface="Arial"/>
                <a:cs typeface="Arial"/>
              </a:rPr>
              <a:t>classes.</a:t>
            </a:r>
            <a:endParaRPr sz="2400">
              <a:latin typeface="Arial"/>
              <a:cs typeface="Arial"/>
            </a:endParaRPr>
          </a:p>
          <a:p>
            <a:pPr marL="781685" marR="299085" lvl="1" indent="-287020">
              <a:lnSpc>
                <a:spcPct val="100000"/>
              </a:lnSpc>
              <a:spcBef>
                <a:spcPts val="580"/>
              </a:spcBef>
              <a:buClr>
                <a:srgbClr val="114FFA"/>
              </a:buClr>
              <a:buSzPct val="75000"/>
              <a:buFont typeface="Wingdings"/>
              <a:buChar char=""/>
              <a:tabLst>
                <a:tab pos="782320" algn="l"/>
              </a:tabLst>
            </a:pPr>
            <a:r>
              <a:rPr sz="2400" spc="-5" dirty="0">
                <a:latin typeface="Arial MT"/>
                <a:cs typeface="Arial MT"/>
              </a:rPr>
              <a:t>Le</a:t>
            </a:r>
            <a:r>
              <a:rPr sz="2400" spc="-15" dirty="0">
                <a:latin typeface="Arial MT"/>
                <a:cs typeface="Arial MT"/>
              </a:rPr>
              <a:t> </a:t>
            </a:r>
            <a:r>
              <a:rPr sz="2400" spc="-5" dirty="0">
                <a:latin typeface="Arial MT"/>
                <a:cs typeface="Arial MT"/>
              </a:rPr>
              <a:t>bâtiment</a:t>
            </a:r>
            <a:r>
              <a:rPr sz="2400" dirty="0">
                <a:latin typeface="Arial MT"/>
                <a:cs typeface="Arial MT"/>
              </a:rPr>
              <a:t> </a:t>
            </a:r>
            <a:r>
              <a:rPr sz="2400" spc="-5" dirty="0">
                <a:latin typeface="Arial MT"/>
                <a:cs typeface="Arial MT"/>
              </a:rPr>
              <a:t>«</a:t>
            </a:r>
            <a:r>
              <a:rPr sz="2400" spc="10" dirty="0">
                <a:latin typeface="Arial MT"/>
                <a:cs typeface="Arial MT"/>
              </a:rPr>
              <a:t> </a:t>
            </a:r>
            <a:r>
              <a:rPr sz="2400" spc="-5" dirty="0">
                <a:latin typeface="Arial MT"/>
                <a:cs typeface="Arial MT"/>
              </a:rPr>
              <a:t>245</a:t>
            </a:r>
            <a:r>
              <a:rPr sz="2400" spc="-10" dirty="0">
                <a:latin typeface="Arial MT"/>
                <a:cs typeface="Arial MT"/>
              </a:rPr>
              <a:t> </a:t>
            </a:r>
            <a:r>
              <a:rPr sz="2400" dirty="0">
                <a:latin typeface="Arial MT"/>
                <a:cs typeface="Arial MT"/>
              </a:rPr>
              <a:t>rue St-Jean</a:t>
            </a:r>
            <a:r>
              <a:rPr sz="2400" spc="5" dirty="0">
                <a:latin typeface="Arial MT"/>
                <a:cs typeface="Arial MT"/>
              </a:rPr>
              <a:t> </a:t>
            </a:r>
            <a:r>
              <a:rPr sz="2400" spc="-5" dirty="0">
                <a:latin typeface="Arial MT"/>
                <a:cs typeface="Arial MT"/>
              </a:rPr>
              <a:t>»</a:t>
            </a:r>
            <a:r>
              <a:rPr sz="2400" dirty="0">
                <a:latin typeface="Arial MT"/>
                <a:cs typeface="Arial MT"/>
              </a:rPr>
              <a:t> </a:t>
            </a:r>
            <a:r>
              <a:rPr sz="2400" spc="-5" dirty="0">
                <a:latin typeface="Arial MT"/>
                <a:cs typeface="Arial MT"/>
              </a:rPr>
              <a:t>a</a:t>
            </a:r>
            <a:r>
              <a:rPr sz="2400" spc="-10" dirty="0">
                <a:latin typeface="Arial MT"/>
                <a:cs typeface="Arial MT"/>
              </a:rPr>
              <a:t> </a:t>
            </a:r>
            <a:r>
              <a:rPr sz="2400" spc="-5" dirty="0">
                <a:latin typeface="Arial MT"/>
                <a:cs typeface="Arial MT"/>
              </a:rPr>
              <a:t>un</a:t>
            </a:r>
            <a:r>
              <a:rPr sz="2400" spc="5" dirty="0">
                <a:latin typeface="Arial MT"/>
                <a:cs typeface="Arial MT"/>
              </a:rPr>
              <a:t> </a:t>
            </a:r>
            <a:r>
              <a:rPr sz="2400" dirty="0">
                <a:latin typeface="Arial MT"/>
                <a:cs typeface="Arial MT"/>
              </a:rPr>
              <a:t>commerce </a:t>
            </a:r>
            <a:r>
              <a:rPr sz="2400" spc="-5" dirty="0">
                <a:latin typeface="Arial MT"/>
                <a:cs typeface="Arial MT"/>
              </a:rPr>
              <a:t>au</a:t>
            </a:r>
            <a:r>
              <a:rPr sz="2400" dirty="0">
                <a:latin typeface="Arial MT"/>
                <a:cs typeface="Arial MT"/>
              </a:rPr>
              <a:t> </a:t>
            </a:r>
            <a:r>
              <a:rPr sz="2400" spc="-5" dirty="0">
                <a:latin typeface="Arial MT"/>
                <a:cs typeface="Arial MT"/>
              </a:rPr>
              <a:t>1</a:t>
            </a:r>
            <a:r>
              <a:rPr sz="2400" spc="-7" baseline="24305" dirty="0">
                <a:latin typeface="Arial MT"/>
                <a:cs typeface="Arial MT"/>
              </a:rPr>
              <a:t>er </a:t>
            </a:r>
            <a:r>
              <a:rPr sz="2400" spc="-644" baseline="24305" dirty="0">
                <a:latin typeface="Arial MT"/>
                <a:cs typeface="Arial MT"/>
              </a:rPr>
              <a:t> </a:t>
            </a:r>
            <a:r>
              <a:rPr sz="2400" spc="-5" dirty="0">
                <a:latin typeface="Arial MT"/>
                <a:cs typeface="Arial MT"/>
              </a:rPr>
              <a:t>étage</a:t>
            </a:r>
            <a:r>
              <a:rPr sz="2400" spc="-15" dirty="0">
                <a:latin typeface="Arial MT"/>
                <a:cs typeface="Arial MT"/>
              </a:rPr>
              <a:t> </a:t>
            </a:r>
            <a:r>
              <a:rPr sz="2400" dirty="0">
                <a:latin typeface="Arial MT"/>
                <a:cs typeface="Arial MT"/>
              </a:rPr>
              <a:t>et </a:t>
            </a:r>
            <a:r>
              <a:rPr sz="2400" spc="-10" dirty="0">
                <a:latin typeface="Arial MT"/>
                <a:cs typeface="Arial MT"/>
              </a:rPr>
              <a:t>un</a:t>
            </a:r>
            <a:r>
              <a:rPr sz="2400" dirty="0">
                <a:latin typeface="Arial MT"/>
                <a:cs typeface="Arial MT"/>
              </a:rPr>
              <a:t> </a:t>
            </a:r>
            <a:r>
              <a:rPr sz="2400" spc="-5" dirty="0">
                <a:latin typeface="Arial MT"/>
                <a:cs typeface="Arial MT"/>
              </a:rPr>
              <a:t>appartement</a:t>
            </a:r>
            <a:r>
              <a:rPr sz="2400" spc="5" dirty="0">
                <a:latin typeface="Arial MT"/>
                <a:cs typeface="Arial MT"/>
              </a:rPr>
              <a:t> </a:t>
            </a:r>
            <a:r>
              <a:rPr sz="2400" spc="-5" dirty="0">
                <a:latin typeface="Arial MT"/>
                <a:cs typeface="Arial MT"/>
              </a:rPr>
              <a:t>au</a:t>
            </a:r>
            <a:r>
              <a:rPr sz="2400" spc="10" dirty="0">
                <a:latin typeface="Arial MT"/>
                <a:cs typeface="Arial MT"/>
              </a:rPr>
              <a:t> </a:t>
            </a:r>
            <a:r>
              <a:rPr sz="2400" spc="-5" dirty="0">
                <a:latin typeface="Arial MT"/>
                <a:cs typeface="Arial MT"/>
              </a:rPr>
              <a:t>2</a:t>
            </a:r>
            <a:r>
              <a:rPr sz="2400" spc="-7" baseline="24305" dirty="0">
                <a:latin typeface="Arial MT"/>
                <a:cs typeface="Arial MT"/>
              </a:rPr>
              <a:t>ième</a:t>
            </a:r>
            <a:r>
              <a:rPr sz="2400" spc="330" baseline="24305" dirty="0">
                <a:latin typeface="Arial MT"/>
                <a:cs typeface="Arial MT"/>
              </a:rPr>
              <a:t> </a:t>
            </a:r>
            <a:r>
              <a:rPr sz="2400" dirty="0">
                <a:latin typeface="Arial MT"/>
                <a:cs typeface="Arial MT"/>
              </a:rPr>
              <a:t>étage.</a:t>
            </a:r>
            <a:endParaRPr sz="2400">
              <a:latin typeface="Arial MT"/>
              <a:cs typeface="Arial MT"/>
            </a:endParaRPr>
          </a:p>
        </p:txBody>
      </p:sp>
      <p:sp>
        <p:nvSpPr>
          <p:cNvPr id="36" name="object 36"/>
          <p:cNvSpPr txBox="1"/>
          <p:nvPr/>
        </p:nvSpPr>
        <p:spPr>
          <a:xfrm>
            <a:off x="4035425" y="4408423"/>
            <a:ext cx="2100580" cy="466725"/>
          </a:xfrm>
          <a:prstGeom prst="rect">
            <a:avLst/>
          </a:prstGeom>
          <a:ln w="12700">
            <a:solidFill>
              <a:srgbClr val="608FFC"/>
            </a:solidFill>
          </a:ln>
        </p:spPr>
        <p:txBody>
          <a:bodyPr vert="horz" wrap="square" lIns="0" tIns="73025" rIns="0" bIns="0" rtlCol="0">
            <a:spAutoFit/>
          </a:bodyPr>
          <a:lstStyle/>
          <a:p>
            <a:pPr marL="319405">
              <a:lnSpc>
                <a:spcPct val="100000"/>
              </a:lnSpc>
              <a:spcBef>
                <a:spcPts val="575"/>
              </a:spcBef>
            </a:pPr>
            <a:r>
              <a:rPr sz="2000" b="1" dirty="0">
                <a:latin typeface="Times New Roman"/>
                <a:cs typeface="Times New Roman"/>
              </a:rPr>
              <a:t>BÂTIMENT</a:t>
            </a:r>
            <a:endParaRPr sz="2000">
              <a:latin typeface="Times New Roman"/>
              <a:cs typeface="Times New Roman"/>
            </a:endParaRPr>
          </a:p>
        </p:txBody>
      </p:sp>
      <p:sp>
        <p:nvSpPr>
          <p:cNvPr id="37" name="object 37"/>
          <p:cNvSpPr txBox="1"/>
          <p:nvPr/>
        </p:nvSpPr>
        <p:spPr>
          <a:xfrm>
            <a:off x="2616200" y="5645150"/>
            <a:ext cx="2056130" cy="412115"/>
          </a:xfrm>
          <a:prstGeom prst="rect">
            <a:avLst/>
          </a:prstGeom>
          <a:ln w="12700">
            <a:solidFill>
              <a:srgbClr val="608FFC"/>
            </a:solidFill>
          </a:ln>
        </p:spPr>
        <p:txBody>
          <a:bodyPr vert="horz" wrap="square" lIns="0" tIns="52705" rIns="0" bIns="0" rtlCol="0">
            <a:spAutoFit/>
          </a:bodyPr>
          <a:lstStyle/>
          <a:p>
            <a:pPr marL="92075">
              <a:lnSpc>
                <a:spcPct val="100000"/>
              </a:lnSpc>
              <a:spcBef>
                <a:spcPts val="415"/>
              </a:spcBef>
            </a:pPr>
            <a:r>
              <a:rPr sz="2000" b="1" dirty="0">
                <a:latin typeface="Times New Roman"/>
                <a:cs typeface="Times New Roman"/>
              </a:rPr>
              <a:t>RÉSIDENTIEL</a:t>
            </a:r>
            <a:endParaRPr sz="2000">
              <a:latin typeface="Times New Roman"/>
              <a:cs typeface="Times New Roman"/>
            </a:endParaRPr>
          </a:p>
        </p:txBody>
      </p:sp>
      <p:sp>
        <p:nvSpPr>
          <p:cNvPr id="38" name="object 38"/>
          <p:cNvSpPr txBox="1"/>
          <p:nvPr/>
        </p:nvSpPr>
        <p:spPr>
          <a:xfrm>
            <a:off x="5070475" y="5645150"/>
            <a:ext cx="2197100" cy="412115"/>
          </a:xfrm>
          <a:prstGeom prst="rect">
            <a:avLst/>
          </a:prstGeom>
          <a:ln w="12700">
            <a:solidFill>
              <a:srgbClr val="608FFC"/>
            </a:solidFill>
          </a:ln>
        </p:spPr>
        <p:txBody>
          <a:bodyPr vert="horz" wrap="square" lIns="0" tIns="63500" rIns="0" bIns="0" rtlCol="0">
            <a:spAutoFit/>
          </a:bodyPr>
          <a:lstStyle/>
          <a:p>
            <a:pPr marL="92710">
              <a:lnSpc>
                <a:spcPct val="100000"/>
              </a:lnSpc>
              <a:spcBef>
                <a:spcPts val="500"/>
              </a:spcBef>
            </a:pPr>
            <a:r>
              <a:rPr sz="2000" b="1" dirty="0">
                <a:latin typeface="Times New Roman"/>
                <a:cs typeface="Times New Roman"/>
              </a:rPr>
              <a:t>COMMERCIAL</a:t>
            </a:r>
            <a:endParaRPr sz="2000">
              <a:latin typeface="Times New Roman"/>
              <a:cs typeface="Times New Roman"/>
            </a:endParaRPr>
          </a:p>
        </p:txBody>
      </p:sp>
      <p:grpSp>
        <p:nvGrpSpPr>
          <p:cNvPr id="39" name="object 39"/>
          <p:cNvGrpSpPr/>
          <p:nvPr/>
        </p:nvGrpSpPr>
        <p:grpSpPr>
          <a:xfrm>
            <a:off x="3810000" y="4873625"/>
            <a:ext cx="2145030" cy="802005"/>
            <a:chOff x="3810000" y="4873625"/>
            <a:chExt cx="2145030" cy="802005"/>
          </a:xfrm>
        </p:grpSpPr>
        <p:sp>
          <p:nvSpPr>
            <p:cNvPr id="40" name="object 40"/>
            <p:cNvSpPr/>
            <p:nvPr/>
          </p:nvSpPr>
          <p:spPr>
            <a:xfrm>
              <a:off x="3816350" y="5099050"/>
              <a:ext cx="1123950" cy="523875"/>
            </a:xfrm>
            <a:custGeom>
              <a:avLst/>
              <a:gdLst/>
              <a:ahLst/>
              <a:cxnLst/>
              <a:rect l="l" t="t" r="r" b="b"/>
              <a:pathLst>
                <a:path w="1123950" h="523875">
                  <a:moveTo>
                    <a:pt x="0" y="257175"/>
                  </a:moveTo>
                  <a:lnTo>
                    <a:pt x="1123950" y="257175"/>
                  </a:lnTo>
                </a:path>
                <a:path w="1123950" h="523875">
                  <a:moveTo>
                    <a:pt x="0" y="257175"/>
                  </a:moveTo>
                  <a:lnTo>
                    <a:pt x="0" y="523875"/>
                  </a:lnTo>
                </a:path>
                <a:path w="1123950" h="523875">
                  <a:moveTo>
                    <a:pt x="1111250" y="247650"/>
                  </a:moveTo>
                  <a:lnTo>
                    <a:pt x="1111250" y="0"/>
                  </a:lnTo>
                </a:path>
              </a:pathLst>
            </a:custGeom>
            <a:ln w="12700">
              <a:solidFill>
                <a:srgbClr val="608FFC"/>
              </a:solidFill>
            </a:ln>
          </p:spPr>
          <p:txBody>
            <a:bodyPr wrap="square" lIns="0" tIns="0" rIns="0" bIns="0" rtlCol="0"/>
            <a:lstStyle/>
            <a:p>
              <a:endParaRPr/>
            </a:p>
          </p:txBody>
        </p:sp>
        <p:sp>
          <p:nvSpPr>
            <p:cNvPr id="41" name="object 41"/>
            <p:cNvSpPr/>
            <p:nvPr/>
          </p:nvSpPr>
          <p:spPr>
            <a:xfrm>
              <a:off x="4795900" y="4879975"/>
              <a:ext cx="300355" cy="228600"/>
            </a:xfrm>
            <a:custGeom>
              <a:avLst/>
              <a:gdLst/>
              <a:ahLst/>
              <a:cxnLst/>
              <a:rect l="l" t="t" r="r" b="b"/>
              <a:pathLst>
                <a:path w="300354" h="228600">
                  <a:moveTo>
                    <a:pt x="0" y="228600"/>
                  </a:moveTo>
                  <a:lnTo>
                    <a:pt x="149987" y="0"/>
                  </a:lnTo>
                  <a:lnTo>
                    <a:pt x="299974" y="228600"/>
                  </a:lnTo>
                  <a:lnTo>
                    <a:pt x="0" y="228600"/>
                  </a:lnTo>
                  <a:close/>
                </a:path>
              </a:pathLst>
            </a:custGeom>
            <a:ln w="12700">
              <a:solidFill>
                <a:srgbClr val="608FFC"/>
              </a:solidFill>
            </a:ln>
          </p:spPr>
          <p:txBody>
            <a:bodyPr wrap="square" lIns="0" tIns="0" rIns="0" bIns="0" rtlCol="0"/>
            <a:lstStyle/>
            <a:p>
              <a:endParaRPr/>
            </a:p>
          </p:txBody>
        </p:sp>
        <p:sp>
          <p:nvSpPr>
            <p:cNvPr id="42" name="object 42"/>
            <p:cNvSpPr/>
            <p:nvPr/>
          </p:nvSpPr>
          <p:spPr>
            <a:xfrm>
              <a:off x="5948426" y="5384800"/>
              <a:ext cx="0" cy="290830"/>
            </a:xfrm>
            <a:custGeom>
              <a:avLst/>
              <a:gdLst/>
              <a:ahLst/>
              <a:cxnLst/>
              <a:rect l="l" t="t" r="r" b="b"/>
              <a:pathLst>
                <a:path h="290829">
                  <a:moveTo>
                    <a:pt x="0" y="0"/>
                  </a:moveTo>
                  <a:lnTo>
                    <a:pt x="0" y="290512"/>
                  </a:lnTo>
                </a:path>
              </a:pathLst>
            </a:custGeom>
            <a:ln w="12700">
              <a:solidFill>
                <a:srgbClr val="608FFC"/>
              </a:solidFill>
            </a:ln>
          </p:spPr>
          <p:txBody>
            <a:bodyPr wrap="square" lIns="0" tIns="0" rIns="0" bIns="0" rtlCol="0"/>
            <a:lstStyle/>
            <a:p>
              <a:endParaRPr/>
            </a:p>
          </p:txBody>
        </p:sp>
        <p:sp>
          <p:nvSpPr>
            <p:cNvPr id="43" name="object 43"/>
            <p:cNvSpPr/>
            <p:nvPr/>
          </p:nvSpPr>
          <p:spPr>
            <a:xfrm>
              <a:off x="5391150" y="5137150"/>
              <a:ext cx="0" cy="247650"/>
            </a:xfrm>
            <a:custGeom>
              <a:avLst/>
              <a:gdLst/>
              <a:ahLst/>
              <a:cxnLst/>
              <a:rect l="l" t="t" r="r" b="b"/>
              <a:pathLst>
                <a:path h="247650">
                  <a:moveTo>
                    <a:pt x="0" y="247650"/>
                  </a:moveTo>
                  <a:lnTo>
                    <a:pt x="0" y="0"/>
                  </a:lnTo>
                </a:path>
              </a:pathLst>
            </a:custGeom>
            <a:ln w="12700">
              <a:solidFill>
                <a:srgbClr val="608FFC"/>
              </a:solidFill>
            </a:ln>
          </p:spPr>
          <p:txBody>
            <a:bodyPr wrap="square" lIns="0" tIns="0" rIns="0" bIns="0" rtlCol="0"/>
            <a:lstStyle/>
            <a:p>
              <a:endParaRPr/>
            </a:p>
          </p:txBody>
        </p:sp>
        <p:sp>
          <p:nvSpPr>
            <p:cNvPr id="44" name="object 44"/>
            <p:cNvSpPr/>
            <p:nvPr/>
          </p:nvSpPr>
          <p:spPr>
            <a:xfrm>
              <a:off x="5260975" y="4889500"/>
              <a:ext cx="298450" cy="228600"/>
            </a:xfrm>
            <a:custGeom>
              <a:avLst/>
              <a:gdLst/>
              <a:ahLst/>
              <a:cxnLst/>
              <a:rect l="l" t="t" r="r" b="b"/>
              <a:pathLst>
                <a:path w="298450" h="228600">
                  <a:moveTo>
                    <a:pt x="0" y="228600"/>
                  </a:moveTo>
                  <a:lnTo>
                    <a:pt x="149225" y="0"/>
                  </a:lnTo>
                  <a:lnTo>
                    <a:pt x="298450" y="228600"/>
                  </a:lnTo>
                  <a:lnTo>
                    <a:pt x="0" y="228600"/>
                  </a:lnTo>
                  <a:close/>
                </a:path>
              </a:pathLst>
            </a:custGeom>
            <a:ln w="12700">
              <a:solidFill>
                <a:srgbClr val="608FFC"/>
              </a:solidFill>
            </a:ln>
          </p:spPr>
          <p:txBody>
            <a:bodyPr wrap="square" lIns="0" tIns="0" rIns="0" bIns="0" rtlCol="0"/>
            <a:lstStyle/>
            <a:p>
              <a:endParaRPr/>
            </a:p>
          </p:txBody>
        </p:sp>
        <p:sp>
          <p:nvSpPr>
            <p:cNvPr id="45" name="object 45"/>
            <p:cNvSpPr/>
            <p:nvPr/>
          </p:nvSpPr>
          <p:spPr>
            <a:xfrm>
              <a:off x="5405500" y="5384800"/>
              <a:ext cx="546100" cy="0"/>
            </a:xfrm>
            <a:custGeom>
              <a:avLst/>
              <a:gdLst/>
              <a:ahLst/>
              <a:cxnLst/>
              <a:rect l="l" t="t" r="r" b="b"/>
              <a:pathLst>
                <a:path w="546100">
                  <a:moveTo>
                    <a:pt x="0" y="0"/>
                  </a:moveTo>
                  <a:lnTo>
                    <a:pt x="546100" y="0"/>
                  </a:lnTo>
                </a:path>
              </a:pathLst>
            </a:custGeom>
            <a:ln w="12700">
              <a:solidFill>
                <a:srgbClr val="608FFC"/>
              </a:solidFill>
            </a:ln>
          </p:spPr>
          <p:txBody>
            <a:bodyPr wrap="square" lIns="0" tIns="0" rIns="0" bIns="0" rtlCol="0"/>
            <a:lstStyle/>
            <a:p>
              <a:endParaRPr/>
            </a:p>
          </p:txBody>
        </p:sp>
        <p:sp>
          <p:nvSpPr>
            <p:cNvPr id="46" name="object 46"/>
            <p:cNvSpPr/>
            <p:nvPr/>
          </p:nvSpPr>
          <p:spPr>
            <a:xfrm>
              <a:off x="4713350" y="5222875"/>
              <a:ext cx="919480" cy="0"/>
            </a:xfrm>
            <a:custGeom>
              <a:avLst/>
              <a:gdLst/>
              <a:ahLst/>
              <a:cxnLst/>
              <a:rect l="l" t="t" r="r" b="b"/>
              <a:pathLst>
                <a:path w="919479">
                  <a:moveTo>
                    <a:pt x="0" y="0"/>
                  </a:moveTo>
                  <a:lnTo>
                    <a:pt x="919099" y="0"/>
                  </a:lnTo>
                </a:path>
              </a:pathLst>
            </a:custGeom>
            <a:ln w="12700">
              <a:solidFill>
                <a:srgbClr val="608FFC"/>
              </a:solidFill>
              <a:prstDash val="sysDash"/>
            </a:ln>
          </p:spPr>
          <p:txBody>
            <a:bodyPr wrap="square" lIns="0" tIns="0" rIns="0" bIns="0" rtlCol="0"/>
            <a:lstStyle/>
            <a:p>
              <a:endParaRPr/>
            </a:p>
          </p:txBody>
        </p:sp>
      </p:grpSp>
      <p:sp>
        <p:nvSpPr>
          <p:cNvPr id="47" name="object 47"/>
          <p:cNvSpPr txBox="1"/>
          <p:nvPr/>
        </p:nvSpPr>
        <p:spPr>
          <a:xfrm>
            <a:off x="5726938" y="5005197"/>
            <a:ext cx="1485265"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Times New Roman"/>
                <a:cs typeface="Times New Roman"/>
              </a:rPr>
              <a:t>{o</a:t>
            </a:r>
            <a:r>
              <a:rPr sz="2000" spc="5" dirty="0">
                <a:latin typeface="Times New Roman"/>
                <a:cs typeface="Times New Roman"/>
              </a:rPr>
              <a:t>v</a:t>
            </a:r>
            <a:r>
              <a:rPr sz="2000" dirty="0">
                <a:latin typeface="Times New Roman"/>
                <a:cs typeface="Times New Roman"/>
              </a:rPr>
              <a:t>erlapp</a:t>
            </a:r>
            <a:r>
              <a:rPr sz="2000" spc="-10" dirty="0">
                <a:latin typeface="Times New Roman"/>
                <a:cs typeface="Times New Roman"/>
              </a:rPr>
              <a:t>i</a:t>
            </a:r>
            <a:r>
              <a:rPr sz="2000" dirty="0">
                <a:latin typeface="Times New Roman"/>
                <a:cs typeface="Times New Roman"/>
              </a:rPr>
              <a:t>ng}</a:t>
            </a:r>
            <a:endParaRPr sz="2000">
              <a:latin typeface="Times New Roman"/>
              <a:cs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67164" y="60452"/>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29</a:t>
            </a:r>
            <a:endParaRPr sz="1200">
              <a:latin typeface="Arial MT"/>
              <a:cs typeface="Arial MT"/>
            </a:endParaRPr>
          </a:p>
        </p:txBody>
      </p:sp>
      <p:grpSp>
        <p:nvGrpSpPr>
          <p:cNvPr id="3" name="object 3"/>
          <p:cNvGrpSpPr/>
          <p:nvPr/>
        </p:nvGrpSpPr>
        <p:grpSpPr>
          <a:xfrm>
            <a:off x="157170" y="304866"/>
            <a:ext cx="1000760" cy="1577975"/>
            <a:chOff x="157170" y="304866"/>
            <a:chExt cx="1000760" cy="1577975"/>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grpSp>
      <p:pic>
        <p:nvPicPr>
          <p:cNvPr id="12" name="object 12"/>
          <p:cNvPicPr/>
          <p:nvPr/>
        </p:nvPicPr>
        <p:blipFill>
          <a:blip r:embed="rId5" cstate="print"/>
          <a:stretch>
            <a:fillRect/>
          </a:stretch>
        </p:blipFill>
        <p:spPr>
          <a:xfrm>
            <a:off x="1275588" y="121920"/>
            <a:ext cx="7394448" cy="937259"/>
          </a:xfrm>
          <a:prstGeom prst="rect">
            <a:avLst/>
          </a:prstGeom>
        </p:spPr>
      </p:pic>
      <p:sp>
        <p:nvSpPr>
          <p:cNvPr id="13" name="object 13"/>
          <p:cNvSpPr txBox="1">
            <a:spLocks noGrp="1"/>
          </p:cNvSpPr>
          <p:nvPr>
            <p:ph type="title"/>
          </p:nvPr>
        </p:nvSpPr>
        <p:spPr>
          <a:prstGeom prst="rect">
            <a:avLst/>
          </a:prstGeom>
        </p:spPr>
        <p:txBody>
          <a:bodyPr vert="horz" wrap="square" lIns="0" tIns="12065" rIns="0" bIns="0" rtlCol="0">
            <a:spAutoFit/>
          </a:bodyPr>
          <a:lstStyle/>
          <a:p>
            <a:pPr marL="13335">
              <a:lnSpc>
                <a:spcPct val="100000"/>
              </a:lnSpc>
              <a:spcBef>
                <a:spcPts val="95"/>
              </a:spcBef>
            </a:pPr>
            <a:r>
              <a:rPr spc="-5" dirty="0"/>
              <a:t>Les</a:t>
            </a:r>
            <a:r>
              <a:rPr spc="-25" dirty="0"/>
              <a:t> </a:t>
            </a:r>
            <a:r>
              <a:rPr spc="-5" dirty="0"/>
              <a:t>diagrammes</a:t>
            </a:r>
            <a:r>
              <a:rPr spc="5" dirty="0"/>
              <a:t> </a:t>
            </a:r>
            <a:r>
              <a:rPr spc="-5" dirty="0"/>
              <a:t>de</a:t>
            </a:r>
            <a:r>
              <a:rPr spc="-10" dirty="0"/>
              <a:t> </a:t>
            </a:r>
            <a:r>
              <a:rPr spc="-5" dirty="0"/>
              <a:t>classes</a:t>
            </a:r>
          </a:p>
        </p:txBody>
      </p:sp>
      <p:grpSp>
        <p:nvGrpSpPr>
          <p:cNvPr id="14" name="object 14"/>
          <p:cNvGrpSpPr/>
          <p:nvPr/>
        </p:nvGrpSpPr>
        <p:grpSpPr>
          <a:xfrm>
            <a:off x="775716" y="2295144"/>
            <a:ext cx="8022590" cy="2621280"/>
            <a:chOff x="775716" y="2295144"/>
            <a:chExt cx="8022590" cy="2621280"/>
          </a:xfrm>
        </p:grpSpPr>
        <p:pic>
          <p:nvPicPr>
            <p:cNvPr id="15" name="object 15"/>
            <p:cNvPicPr/>
            <p:nvPr/>
          </p:nvPicPr>
          <p:blipFill>
            <a:blip r:embed="rId6" cstate="print"/>
            <a:stretch>
              <a:fillRect/>
            </a:stretch>
          </p:blipFill>
          <p:spPr>
            <a:xfrm>
              <a:off x="775716" y="2415540"/>
              <a:ext cx="464820" cy="376427"/>
            </a:xfrm>
            <a:prstGeom prst="rect">
              <a:avLst/>
            </a:prstGeom>
          </p:spPr>
        </p:pic>
        <p:pic>
          <p:nvPicPr>
            <p:cNvPr id="16" name="object 16"/>
            <p:cNvPicPr/>
            <p:nvPr/>
          </p:nvPicPr>
          <p:blipFill>
            <a:blip r:embed="rId7" cstate="print"/>
            <a:stretch>
              <a:fillRect/>
            </a:stretch>
          </p:blipFill>
          <p:spPr>
            <a:xfrm>
              <a:off x="1062228" y="2295144"/>
              <a:ext cx="4590288" cy="499872"/>
            </a:xfrm>
            <a:prstGeom prst="rect">
              <a:avLst/>
            </a:prstGeom>
          </p:spPr>
        </p:pic>
        <p:pic>
          <p:nvPicPr>
            <p:cNvPr id="17" name="object 17"/>
            <p:cNvPicPr/>
            <p:nvPr/>
          </p:nvPicPr>
          <p:blipFill>
            <a:blip r:embed="rId8" cstate="print"/>
            <a:stretch>
              <a:fillRect/>
            </a:stretch>
          </p:blipFill>
          <p:spPr>
            <a:xfrm>
              <a:off x="1232916" y="2854452"/>
              <a:ext cx="464820" cy="376427"/>
            </a:xfrm>
            <a:prstGeom prst="rect">
              <a:avLst/>
            </a:prstGeom>
          </p:spPr>
        </p:pic>
        <p:pic>
          <p:nvPicPr>
            <p:cNvPr id="18" name="object 18"/>
            <p:cNvPicPr/>
            <p:nvPr/>
          </p:nvPicPr>
          <p:blipFill>
            <a:blip r:embed="rId9" cstate="print"/>
            <a:stretch>
              <a:fillRect/>
            </a:stretch>
          </p:blipFill>
          <p:spPr>
            <a:xfrm>
              <a:off x="1463040" y="2734056"/>
              <a:ext cx="2560320" cy="499872"/>
            </a:xfrm>
            <a:prstGeom prst="rect">
              <a:avLst/>
            </a:prstGeom>
          </p:spPr>
        </p:pic>
        <p:pic>
          <p:nvPicPr>
            <p:cNvPr id="19" name="object 19"/>
            <p:cNvPicPr/>
            <p:nvPr/>
          </p:nvPicPr>
          <p:blipFill>
            <a:blip r:embed="rId10" cstate="print"/>
            <a:stretch>
              <a:fillRect/>
            </a:stretch>
          </p:blipFill>
          <p:spPr>
            <a:xfrm>
              <a:off x="3614927" y="2734056"/>
              <a:ext cx="2423160" cy="499872"/>
            </a:xfrm>
            <a:prstGeom prst="rect">
              <a:avLst/>
            </a:prstGeom>
          </p:spPr>
        </p:pic>
        <p:pic>
          <p:nvPicPr>
            <p:cNvPr id="20" name="object 20"/>
            <p:cNvPicPr/>
            <p:nvPr/>
          </p:nvPicPr>
          <p:blipFill>
            <a:blip r:embed="rId11" cstate="print"/>
            <a:stretch>
              <a:fillRect/>
            </a:stretch>
          </p:blipFill>
          <p:spPr>
            <a:xfrm>
              <a:off x="5629656" y="2734056"/>
              <a:ext cx="1373124" cy="499872"/>
            </a:xfrm>
            <a:prstGeom prst="rect">
              <a:avLst/>
            </a:prstGeom>
          </p:spPr>
        </p:pic>
        <p:pic>
          <p:nvPicPr>
            <p:cNvPr id="21" name="object 21"/>
            <p:cNvPicPr/>
            <p:nvPr/>
          </p:nvPicPr>
          <p:blipFill>
            <a:blip r:embed="rId12" cstate="print"/>
            <a:stretch>
              <a:fillRect/>
            </a:stretch>
          </p:blipFill>
          <p:spPr>
            <a:xfrm>
              <a:off x="6594348" y="2734056"/>
              <a:ext cx="510540" cy="499872"/>
            </a:xfrm>
            <a:prstGeom prst="rect">
              <a:avLst/>
            </a:prstGeom>
          </p:spPr>
        </p:pic>
        <p:pic>
          <p:nvPicPr>
            <p:cNvPr id="22" name="object 22"/>
            <p:cNvPicPr/>
            <p:nvPr/>
          </p:nvPicPr>
          <p:blipFill>
            <a:blip r:embed="rId13" cstate="print"/>
            <a:stretch>
              <a:fillRect/>
            </a:stretch>
          </p:blipFill>
          <p:spPr>
            <a:xfrm>
              <a:off x="6696456" y="2734056"/>
              <a:ext cx="1830324" cy="499872"/>
            </a:xfrm>
            <a:prstGeom prst="rect">
              <a:avLst/>
            </a:prstGeom>
          </p:spPr>
        </p:pic>
        <p:pic>
          <p:nvPicPr>
            <p:cNvPr id="23" name="object 23"/>
            <p:cNvPicPr/>
            <p:nvPr/>
          </p:nvPicPr>
          <p:blipFill>
            <a:blip r:embed="rId8" cstate="print"/>
            <a:stretch>
              <a:fillRect/>
            </a:stretch>
          </p:blipFill>
          <p:spPr>
            <a:xfrm>
              <a:off x="1232916" y="3293363"/>
              <a:ext cx="464820" cy="376428"/>
            </a:xfrm>
            <a:prstGeom prst="rect">
              <a:avLst/>
            </a:prstGeom>
          </p:spPr>
        </p:pic>
        <p:pic>
          <p:nvPicPr>
            <p:cNvPr id="24" name="object 24"/>
            <p:cNvPicPr/>
            <p:nvPr/>
          </p:nvPicPr>
          <p:blipFill>
            <a:blip r:embed="rId9" cstate="print"/>
            <a:stretch>
              <a:fillRect/>
            </a:stretch>
          </p:blipFill>
          <p:spPr>
            <a:xfrm>
              <a:off x="1463040" y="3172968"/>
              <a:ext cx="2560320" cy="499872"/>
            </a:xfrm>
            <a:prstGeom prst="rect">
              <a:avLst/>
            </a:prstGeom>
          </p:spPr>
        </p:pic>
        <p:pic>
          <p:nvPicPr>
            <p:cNvPr id="25" name="object 25"/>
            <p:cNvPicPr/>
            <p:nvPr/>
          </p:nvPicPr>
          <p:blipFill>
            <a:blip r:embed="rId14" cstate="print"/>
            <a:stretch>
              <a:fillRect/>
            </a:stretch>
          </p:blipFill>
          <p:spPr>
            <a:xfrm>
              <a:off x="3614927" y="3172968"/>
              <a:ext cx="3233928" cy="499872"/>
            </a:xfrm>
            <a:prstGeom prst="rect">
              <a:avLst/>
            </a:prstGeom>
          </p:spPr>
        </p:pic>
        <p:pic>
          <p:nvPicPr>
            <p:cNvPr id="26" name="object 26"/>
            <p:cNvPicPr/>
            <p:nvPr/>
          </p:nvPicPr>
          <p:blipFill>
            <a:blip r:embed="rId15" cstate="print"/>
            <a:stretch>
              <a:fillRect/>
            </a:stretch>
          </p:blipFill>
          <p:spPr>
            <a:xfrm>
              <a:off x="6440424" y="3172968"/>
              <a:ext cx="1965960" cy="499872"/>
            </a:xfrm>
            <a:prstGeom prst="rect">
              <a:avLst/>
            </a:prstGeom>
          </p:spPr>
        </p:pic>
        <p:pic>
          <p:nvPicPr>
            <p:cNvPr id="27" name="object 27"/>
            <p:cNvPicPr/>
            <p:nvPr/>
          </p:nvPicPr>
          <p:blipFill>
            <a:blip r:embed="rId8" cstate="print"/>
            <a:stretch>
              <a:fillRect/>
            </a:stretch>
          </p:blipFill>
          <p:spPr>
            <a:xfrm>
              <a:off x="1232916" y="3732276"/>
              <a:ext cx="464820" cy="376428"/>
            </a:xfrm>
            <a:prstGeom prst="rect">
              <a:avLst/>
            </a:prstGeom>
          </p:spPr>
        </p:pic>
        <p:pic>
          <p:nvPicPr>
            <p:cNvPr id="28" name="object 28"/>
            <p:cNvPicPr/>
            <p:nvPr/>
          </p:nvPicPr>
          <p:blipFill>
            <a:blip r:embed="rId9" cstate="print"/>
            <a:stretch>
              <a:fillRect/>
            </a:stretch>
          </p:blipFill>
          <p:spPr>
            <a:xfrm>
              <a:off x="1463040" y="3611880"/>
              <a:ext cx="2560320" cy="499872"/>
            </a:xfrm>
            <a:prstGeom prst="rect">
              <a:avLst/>
            </a:prstGeom>
          </p:spPr>
        </p:pic>
        <p:pic>
          <p:nvPicPr>
            <p:cNvPr id="29" name="object 29"/>
            <p:cNvPicPr/>
            <p:nvPr/>
          </p:nvPicPr>
          <p:blipFill>
            <a:blip r:embed="rId16" cstate="print"/>
            <a:stretch>
              <a:fillRect/>
            </a:stretch>
          </p:blipFill>
          <p:spPr>
            <a:xfrm>
              <a:off x="3614927" y="3611880"/>
              <a:ext cx="2167128" cy="499872"/>
            </a:xfrm>
            <a:prstGeom prst="rect">
              <a:avLst/>
            </a:prstGeom>
          </p:spPr>
        </p:pic>
        <p:pic>
          <p:nvPicPr>
            <p:cNvPr id="30" name="object 30"/>
            <p:cNvPicPr/>
            <p:nvPr/>
          </p:nvPicPr>
          <p:blipFill>
            <a:blip r:embed="rId17" cstate="print"/>
            <a:stretch>
              <a:fillRect/>
            </a:stretch>
          </p:blipFill>
          <p:spPr>
            <a:xfrm>
              <a:off x="5373624" y="3611880"/>
              <a:ext cx="1168907" cy="499872"/>
            </a:xfrm>
            <a:prstGeom prst="rect">
              <a:avLst/>
            </a:prstGeom>
          </p:spPr>
        </p:pic>
        <p:pic>
          <p:nvPicPr>
            <p:cNvPr id="31" name="object 31"/>
            <p:cNvPicPr/>
            <p:nvPr/>
          </p:nvPicPr>
          <p:blipFill>
            <a:blip r:embed="rId12" cstate="print"/>
            <a:stretch>
              <a:fillRect/>
            </a:stretch>
          </p:blipFill>
          <p:spPr>
            <a:xfrm>
              <a:off x="6134100" y="3611880"/>
              <a:ext cx="510540" cy="499872"/>
            </a:xfrm>
            <a:prstGeom prst="rect">
              <a:avLst/>
            </a:prstGeom>
          </p:spPr>
        </p:pic>
        <p:pic>
          <p:nvPicPr>
            <p:cNvPr id="32" name="object 32"/>
            <p:cNvPicPr/>
            <p:nvPr/>
          </p:nvPicPr>
          <p:blipFill>
            <a:blip r:embed="rId18" cstate="print"/>
            <a:stretch>
              <a:fillRect/>
            </a:stretch>
          </p:blipFill>
          <p:spPr>
            <a:xfrm>
              <a:off x="6320027" y="3611880"/>
              <a:ext cx="1524000" cy="499872"/>
            </a:xfrm>
            <a:prstGeom prst="rect">
              <a:avLst/>
            </a:prstGeom>
          </p:spPr>
        </p:pic>
        <p:pic>
          <p:nvPicPr>
            <p:cNvPr id="33" name="object 33"/>
            <p:cNvPicPr/>
            <p:nvPr/>
          </p:nvPicPr>
          <p:blipFill>
            <a:blip r:embed="rId6" cstate="print"/>
            <a:stretch>
              <a:fillRect/>
            </a:stretch>
          </p:blipFill>
          <p:spPr>
            <a:xfrm>
              <a:off x="775716" y="4171188"/>
              <a:ext cx="464820" cy="376428"/>
            </a:xfrm>
            <a:prstGeom prst="rect">
              <a:avLst/>
            </a:prstGeom>
          </p:spPr>
        </p:pic>
        <p:pic>
          <p:nvPicPr>
            <p:cNvPr id="34" name="object 34"/>
            <p:cNvPicPr/>
            <p:nvPr/>
          </p:nvPicPr>
          <p:blipFill>
            <a:blip r:embed="rId19" cstate="print"/>
            <a:stretch>
              <a:fillRect/>
            </a:stretch>
          </p:blipFill>
          <p:spPr>
            <a:xfrm>
              <a:off x="1062228" y="4050792"/>
              <a:ext cx="7735824" cy="499872"/>
            </a:xfrm>
            <a:prstGeom prst="rect">
              <a:avLst/>
            </a:prstGeom>
          </p:spPr>
        </p:pic>
        <p:pic>
          <p:nvPicPr>
            <p:cNvPr id="35" name="object 35"/>
            <p:cNvPicPr/>
            <p:nvPr/>
          </p:nvPicPr>
          <p:blipFill>
            <a:blip r:embed="rId20" cstate="print"/>
            <a:stretch>
              <a:fillRect/>
            </a:stretch>
          </p:blipFill>
          <p:spPr>
            <a:xfrm>
              <a:off x="1062228" y="4416551"/>
              <a:ext cx="2267712" cy="499872"/>
            </a:xfrm>
            <a:prstGeom prst="rect">
              <a:avLst/>
            </a:prstGeom>
          </p:spPr>
        </p:pic>
        <p:pic>
          <p:nvPicPr>
            <p:cNvPr id="36" name="object 36"/>
            <p:cNvPicPr/>
            <p:nvPr/>
          </p:nvPicPr>
          <p:blipFill>
            <a:blip r:embed="rId21" cstate="print"/>
            <a:stretch>
              <a:fillRect/>
            </a:stretch>
          </p:blipFill>
          <p:spPr>
            <a:xfrm>
              <a:off x="2921508" y="4416551"/>
              <a:ext cx="1932432" cy="499872"/>
            </a:xfrm>
            <a:prstGeom prst="rect">
              <a:avLst/>
            </a:prstGeom>
          </p:spPr>
        </p:pic>
        <p:pic>
          <p:nvPicPr>
            <p:cNvPr id="37" name="object 37"/>
            <p:cNvPicPr/>
            <p:nvPr/>
          </p:nvPicPr>
          <p:blipFill>
            <a:blip r:embed="rId22" cstate="print"/>
            <a:stretch>
              <a:fillRect/>
            </a:stretch>
          </p:blipFill>
          <p:spPr>
            <a:xfrm>
              <a:off x="4529327" y="4416551"/>
              <a:ext cx="1845564" cy="499872"/>
            </a:xfrm>
            <a:prstGeom prst="rect">
              <a:avLst/>
            </a:prstGeom>
          </p:spPr>
        </p:pic>
        <p:pic>
          <p:nvPicPr>
            <p:cNvPr id="38" name="object 38"/>
            <p:cNvPicPr/>
            <p:nvPr/>
          </p:nvPicPr>
          <p:blipFill>
            <a:blip r:embed="rId23" cstate="print"/>
            <a:stretch>
              <a:fillRect/>
            </a:stretch>
          </p:blipFill>
          <p:spPr>
            <a:xfrm>
              <a:off x="5966460" y="4416551"/>
              <a:ext cx="510539" cy="499872"/>
            </a:xfrm>
            <a:prstGeom prst="rect">
              <a:avLst/>
            </a:prstGeom>
          </p:spPr>
        </p:pic>
      </p:grpSp>
      <p:sp>
        <p:nvSpPr>
          <p:cNvPr id="39" name="object 39"/>
          <p:cNvSpPr txBox="1"/>
          <p:nvPr/>
        </p:nvSpPr>
        <p:spPr>
          <a:xfrm>
            <a:off x="897127" y="1491437"/>
            <a:ext cx="7611109" cy="3395979"/>
          </a:xfrm>
          <a:prstGeom prst="rect">
            <a:avLst/>
          </a:prstGeom>
        </p:spPr>
        <p:txBody>
          <a:bodyPr vert="horz" wrap="square" lIns="0" tIns="12065" rIns="0" bIns="0" rtlCol="0">
            <a:spAutoFit/>
          </a:bodyPr>
          <a:lstStyle/>
          <a:p>
            <a:pPr marL="563245" algn="ctr">
              <a:lnSpc>
                <a:spcPct val="100000"/>
              </a:lnSpc>
              <a:spcBef>
                <a:spcPts val="95"/>
              </a:spcBef>
            </a:pPr>
            <a:r>
              <a:rPr sz="2800" b="1" spc="-40" dirty="0">
                <a:latin typeface="Constantia"/>
                <a:cs typeface="Constantia"/>
              </a:rPr>
              <a:t>C</a:t>
            </a:r>
            <a:r>
              <a:rPr sz="2800" b="1" spc="-5" dirty="0">
                <a:latin typeface="Constantia"/>
                <a:cs typeface="Constantia"/>
              </a:rPr>
              <a:t>o</a:t>
            </a:r>
            <a:r>
              <a:rPr sz="2800" b="1" spc="-20" dirty="0">
                <a:latin typeface="Constantia"/>
                <a:cs typeface="Constantia"/>
              </a:rPr>
              <a:t>n</a:t>
            </a:r>
            <a:r>
              <a:rPr sz="2800" b="1" spc="-5" dirty="0">
                <a:latin typeface="Constantia"/>
                <a:cs typeface="Constantia"/>
              </a:rPr>
              <a:t>t</a:t>
            </a:r>
            <a:r>
              <a:rPr sz="2800" b="1" spc="-55" dirty="0">
                <a:latin typeface="Constantia"/>
                <a:cs typeface="Constantia"/>
              </a:rPr>
              <a:t>r</a:t>
            </a:r>
            <a:r>
              <a:rPr sz="2800" b="1" spc="-5" dirty="0">
                <a:latin typeface="Constantia"/>
                <a:cs typeface="Constantia"/>
              </a:rPr>
              <a:t>ain</a:t>
            </a:r>
            <a:r>
              <a:rPr sz="2800" b="1" spc="-60" dirty="0">
                <a:latin typeface="Constantia"/>
                <a:cs typeface="Constantia"/>
              </a:rPr>
              <a:t>t</a:t>
            </a:r>
            <a:r>
              <a:rPr sz="2800" b="1" spc="-5" dirty="0">
                <a:latin typeface="Constantia"/>
                <a:cs typeface="Constantia"/>
              </a:rPr>
              <a:t>es</a:t>
            </a:r>
            <a:r>
              <a:rPr sz="2800" b="1" spc="-120" dirty="0">
                <a:latin typeface="Constantia"/>
                <a:cs typeface="Constantia"/>
              </a:rPr>
              <a:t> </a:t>
            </a:r>
            <a:r>
              <a:rPr sz="2800" b="1" spc="-5" dirty="0">
                <a:latin typeface="Constantia"/>
                <a:cs typeface="Constantia"/>
              </a:rPr>
              <a:t>s</a:t>
            </a:r>
            <a:r>
              <a:rPr sz="2800" b="1" spc="-15" dirty="0">
                <a:latin typeface="Constantia"/>
                <a:cs typeface="Constantia"/>
              </a:rPr>
              <a:t>u</a:t>
            </a:r>
            <a:r>
              <a:rPr sz="2800" b="1" spc="-5" dirty="0">
                <a:latin typeface="Constantia"/>
                <a:cs typeface="Constantia"/>
              </a:rPr>
              <a:t>r</a:t>
            </a:r>
            <a:r>
              <a:rPr sz="2800" b="1" spc="-160" dirty="0">
                <a:latin typeface="Constantia"/>
                <a:cs typeface="Constantia"/>
              </a:rPr>
              <a:t> </a:t>
            </a:r>
            <a:r>
              <a:rPr sz="2800" b="1" spc="-5" dirty="0">
                <a:latin typeface="Constantia"/>
                <a:cs typeface="Constantia"/>
              </a:rPr>
              <a:t>as</a:t>
            </a:r>
            <a:r>
              <a:rPr sz="2800" b="1" spc="-20" dirty="0">
                <a:latin typeface="Constantia"/>
                <a:cs typeface="Constantia"/>
              </a:rPr>
              <a:t>s</a:t>
            </a:r>
            <a:r>
              <a:rPr sz="2800" b="1" spc="-5" dirty="0">
                <a:latin typeface="Constantia"/>
                <a:cs typeface="Constantia"/>
              </a:rPr>
              <a:t>oc</a:t>
            </a:r>
            <a:r>
              <a:rPr sz="2800" b="1" spc="-20" dirty="0">
                <a:latin typeface="Constantia"/>
                <a:cs typeface="Constantia"/>
              </a:rPr>
              <a:t>i</a:t>
            </a:r>
            <a:r>
              <a:rPr sz="2800" b="1" spc="-5" dirty="0">
                <a:latin typeface="Constantia"/>
                <a:cs typeface="Constantia"/>
              </a:rPr>
              <a:t>ati</a:t>
            </a:r>
            <a:r>
              <a:rPr sz="2800" b="1" spc="-20" dirty="0">
                <a:latin typeface="Constantia"/>
                <a:cs typeface="Constantia"/>
              </a:rPr>
              <a:t>o</a:t>
            </a:r>
            <a:r>
              <a:rPr sz="2800" b="1" spc="-5" dirty="0">
                <a:latin typeface="Constantia"/>
                <a:cs typeface="Constantia"/>
              </a:rPr>
              <a:t>ns</a:t>
            </a:r>
            <a:endParaRPr sz="2800">
              <a:latin typeface="Constantia"/>
              <a:cs typeface="Constantia"/>
            </a:endParaRPr>
          </a:p>
          <a:p>
            <a:pPr>
              <a:lnSpc>
                <a:spcPct val="100000"/>
              </a:lnSpc>
              <a:spcBef>
                <a:spcPts val="55"/>
              </a:spcBef>
            </a:pPr>
            <a:endParaRPr sz="2900">
              <a:latin typeface="Constantia"/>
              <a:cs typeface="Constantia"/>
            </a:endParaRPr>
          </a:p>
          <a:p>
            <a:pPr marL="355600" indent="-342900">
              <a:lnSpc>
                <a:spcPct val="100000"/>
              </a:lnSpc>
              <a:buClr>
                <a:srgbClr val="FB0028"/>
              </a:buClr>
              <a:buSzPct val="75000"/>
              <a:buFont typeface="Wingdings"/>
              <a:buChar char=""/>
              <a:tabLst>
                <a:tab pos="354965" algn="l"/>
                <a:tab pos="355600" algn="l"/>
              </a:tabLst>
            </a:pPr>
            <a:r>
              <a:rPr sz="2400" b="1" spc="-5" dirty="0">
                <a:latin typeface="Arial"/>
                <a:cs typeface="Arial"/>
              </a:rPr>
              <a:t>Des</a:t>
            </a:r>
            <a:r>
              <a:rPr sz="2400" b="1" dirty="0">
                <a:latin typeface="Arial"/>
                <a:cs typeface="Arial"/>
              </a:rPr>
              <a:t> </a:t>
            </a:r>
            <a:r>
              <a:rPr sz="2400" b="1" spc="-5" dirty="0">
                <a:latin typeface="Arial"/>
                <a:cs typeface="Arial"/>
              </a:rPr>
              <a:t>contraintes</a:t>
            </a:r>
            <a:r>
              <a:rPr sz="2400" b="1" spc="-15" dirty="0">
                <a:latin typeface="Arial"/>
                <a:cs typeface="Arial"/>
              </a:rPr>
              <a:t> </a:t>
            </a:r>
            <a:r>
              <a:rPr sz="2400" b="1" spc="-5" dirty="0">
                <a:latin typeface="Arial"/>
                <a:cs typeface="Arial"/>
              </a:rPr>
              <a:t>prédéfinies</a:t>
            </a:r>
            <a:r>
              <a:rPr sz="2400" b="1" spc="-10" dirty="0">
                <a:latin typeface="Arial"/>
                <a:cs typeface="Arial"/>
              </a:rPr>
              <a:t> </a:t>
            </a:r>
            <a:r>
              <a:rPr sz="2400" b="1" dirty="0">
                <a:latin typeface="Arial"/>
                <a:cs typeface="Arial"/>
              </a:rPr>
              <a:t>:</a:t>
            </a:r>
            <a:endParaRPr sz="2400">
              <a:latin typeface="Arial"/>
              <a:cs typeface="Arial"/>
            </a:endParaRPr>
          </a:p>
          <a:p>
            <a:pPr marL="756285" lvl="1" indent="-287020">
              <a:lnSpc>
                <a:spcPct val="100000"/>
              </a:lnSpc>
              <a:spcBef>
                <a:spcPts val="575"/>
              </a:spcBef>
              <a:buClr>
                <a:srgbClr val="114FFA"/>
              </a:buClr>
              <a:buSzPct val="75000"/>
              <a:buFont typeface="Wingdings"/>
              <a:buChar char=""/>
              <a:tabLst>
                <a:tab pos="756920" algn="l"/>
              </a:tabLst>
            </a:pPr>
            <a:r>
              <a:rPr sz="2400" spc="-5" dirty="0">
                <a:latin typeface="Arial MT"/>
                <a:cs typeface="Arial MT"/>
              </a:rPr>
              <a:t>Les contraintes</a:t>
            </a:r>
            <a:r>
              <a:rPr sz="2400" spc="25" dirty="0">
                <a:latin typeface="Arial MT"/>
                <a:cs typeface="Arial MT"/>
              </a:rPr>
              <a:t> </a:t>
            </a:r>
            <a:r>
              <a:rPr sz="2400" b="1" spc="-5" dirty="0">
                <a:latin typeface="Arial"/>
                <a:cs typeface="Arial"/>
              </a:rPr>
              <a:t>ensemblistes</a:t>
            </a:r>
            <a:r>
              <a:rPr sz="2400" b="1" spc="10" dirty="0">
                <a:latin typeface="Arial"/>
                <a:cs typeface="Arial"/>
              </a:rPr>
              <a:t> </a:t>
            </a:r>
            <a:r>
              <a:rPr sz="2400" dirty="0">
                <a:latin typeface="Arial MT"/>
                <a:cs typeface="Arial MT"/>
              </a:rPr>
              <a:t>:</a:t>
            </a:r>
            <a:r>
              <a:rPr sz="2400" spc="10" dirty="0">
                <a:latin typeface="Arial MT"/>
                <a:cs typeface="Arial MT"/>
              </a:rPr>
              <a:t> </a:t>
            </a:r>
            <a:r>
              <a:rPr sz="2400" spc="-5" dirty="0">
                <a:latin typeface="Arial MT"/>
                <a:cs typeface="Arial MT"/>
              </a:rPr>
              <a:t>{Sous-ensemble}</a:t>
            </a:r>
            <a:endParaRPr sz="2400">
              <a:latin typeface="Arial MT"/>
              <a:cs typeface="Arial MT"/>
            </a:endParaRPr>
          </a:p>
          <a:p>
            <a:pPr marL="756285" lvl="1" indent="-287020">
              <a:lnSpc>
                <a:spcPct val="100000"/>
              </a:lnSpc>
              <a:spcBef>
                <a:spcPts val="580"/>
              </a:spcBef>
              <a:buClr>
                <a:srgbClr val="114FFA"/>
              </a:buClr>
              <a:buSzPct val="75000"/>
              <a:buFont typeface="Wingdings"/>
              <a:buChar char=""/>
              <a:tabLst>
                <a:tab pos="756920" algn="l"/>
              </a:tabLst>
            </a:pPr>
            <a:r>
              <a:rPr sz="2400" spc="-5" dirty="0">
                <a:latin typeface="Arial MT"/>
                <a:cs typeface="Arial MT"/>
              </a:rPr>
              <a:t>Les</a:t>
            </a:r>
            <a:r>
              <a:rPr sz="2400" spc="-10" dirty="0">
                <a:latin typeface="Arial MT"/>
                <a:cs typeface="Arial MT"/>
              </a:rPr>
              <a:t> </a:t>
            </a:r>
            <a:r>
              <a:rPr sz="2400" spc="-5" dirty="0">
                <a:latin typeface="Arial MT"/>
                <a:cs typeface="Arial MT"/>
              </a:rPr>
              <a:t>contraintes</a:t>
            </a:r>
            <a:r>
              <a:rPr sz="2400" spc="25" dirty="0">
                <a:latin typeface="Arial MT"/>
                <a:cs typeface="Arial MT"/>
              </a:rPr>
              <a:t> </a:t>
            </a:r>
            <a:r>
              <a:rPr sz="2400" b="1" spc="-5" dirty="0">
                <a:latin typeface="Arial"/>
                <a:cs typeface="Arial"/>
              </a:rPr>
              <a:t>d’ordonnancement</a:t>
            </a:r>
            <a:r>
              <a:rPr sz="2400" b="1" dirty="0">
                <a:latin typeface="Arial"/>
                <a:cs typeface="Arial"/>
              </a:rPr>
              <a:t> </a:t>
            </a:r>
            <a:r>
              <a:rPr sz="2400" dirty="0">
                <a:latin typeface="Arial MT"/>
                <a:cs typeface="Arial MT"/>
              </a:rPr>
              <a:t>:</a:t>
            </a:r>
            <a:r>
              <a:rPr sz="2400" spc="-15" dirty="0">
                <a:latin typeface="Arial MT"/>
                <a:cs typeface="Arial MT"/>
              </a:rPr>
              <a:t> </a:t>
            </a:r>
            <a:r>
              <a:rPr sz="2400" spc="-5" dirty="0">
                <a:latin typeface="Arial MT"/>
                <a:cs typeface="Arial MT"/>
              </a:rPr>
              <a:t>{Ordonné}</a:t>
            </a:r>
            <a:endParaRPr sz="2400">
              <a:latin typeface="Arial MT"/>
              <a:cs typeface="Arial MT"/>
            </a:endParaRPr>
          </a:p>
          <a:p>
            <a:pPr marL="756285" lvl="1" indent="-287020">
              <a:lnSpc>
                <a:spcPct val="100000"/>
              </a:lnSpc>
              <a:spcBef>
                <a:spcPts val="575"/>
              </a:spcBef>
              <a:buClr>
                <a:srgbClr val="114FFA"/>
              </a:buClr>
              <a:buSzPct val="75000"/>
              <a:buFont typeface="Wingdings"/>
              <a:buChar char=""/>
              <a:tabLst>
                <a:tab pos="756920" algn="l"/>
              </a:tabLst>
            </a:pPr>
            <a:r>
              <a:rPr sz="2400" spc="-5" dirty="0">
                <a:latin typeface="Arial MT"/>
                <a:cs typeface="Arial MT"/>
              </a:rPr>
              <a:t>Les</a:t>
            </a:r>
            <a:r>
              <a:rPr sz="2400" spc="-20" dirty="0">
                <a:latin typeface="Arial MT"/>
                <a:cs typeface="Arial MT"/>
              </a:rPr>
              <a:t> </a:t>
            </a:r>
            <a:r>
              <a:rPr sz="2400" spc="-5" dirty="0">
                <a:latin typeface="Arial MT"/>
                <a:cs typeface="Arial MT"/>
              </a:rPr>
              <a:t>contraintes</a:t>
            </a:r>
            <a:r>
              <a:rPr sz="2400" spc="15" dirty="0">
                <a:latin typeface="Arial MT"/>
                <a:cs typeface="Arial MT"/>
              </a:rPr>
              <a:t> </a:t>
            </a:r>
            <a:r>
              <a:rPr sz="2400" b="1" dirty="0">
                <a:latin typeface="Arial"/>
                <a:cs typeface="Arial"/>
              </a:rPr>
              <a:t>d’exclusion</a:t>
            </a:r>
            <a:r>
              <a:rPr sz="2400" b="1" spc="-35" dirty="0">
                <a:latin typeface="Arial"/>
                <a:cs typeface="Arial"/>
              </a:rPr>
              <a:t> </a:t>
            </a:r>
            <a:r>
              <a:rPr sz="2400" dirty="0">
                <a:latin typeface="Arial MT"/>
                <a:cs typeface="Arial MT"/>
              </a:rPr>
              <a:t>:</a:t>
            </a:r>
            <a:r>
              <a:rPr sz="2400" spc="-15" dirty="0">
                <a:latin typeface="Arial MT"/>
                <a:cs typeface="Arial MT"/>
              </a:rPr>
              <a:t> </a:t>
            </a:r>
            <a:r>
              <a:rPr sz="2400" dirty="0">
                <a:latin typeface="Arial MT"/>
                <a:cs typeface="Arial MT"/>
              </a:rPr>
              <a:t>{Ou</a:t>
            </a:r>
            <a:r>
              <a:rPr sz="2400" spc="-5" dirty="0">
                <a:latin typeface="Arial MT"/>
                <a:cs typeface="Arial MT"/>
              </a:rPr>
              <a:t> </a:t>
            </a:r>
            <a:r>
              <a:rPr sz="2400" dirty="0">
                <a:latin typeface="Arial MT"/>
                <a:cs typeface="Arial MT"/>
              </a:rPr>
              <a:t>-</a:t>
            </a:r>
            <a:r>
              <a:rPr sz="2400" spc="-10" dirty="0">
                <a:latin typeface="Arial MT"/>
                <a:cs typeface="Arial MT"/>
              </a:rPr>
              <a:t> </a:t>
            </a:r>
            <a:r>
              <a:rPr sz="2400" spc="-5" dirty="0">
                <a:latin typeface="Arial MT"/>
                <a:cs typeface="Arial MT"/>
              </a:rPr>
              <a:t>exclusif}</a:t>
            </a:r>
            <a:endParaRPr sz="2400">
              <a:latin typeface="Arial MT"/>
              <a:cs typeface="Arial MT"/>
            </a:endParaRPr>
          </a:p>
          <a:p>
            <a:pPr marL="355600" marR="5080" indent="-342900">
              <a:lnSpc>
                <a:spcPct val="100000"/>
              </a:lnSpc>
              <a:spcBef>
                <a:spcPts val="575"/>
              </a:spcBef>
              <a:buClr>
                <a:srgbClr val="FB0028"/>
              </a:buClr>
              <a:buSzPct val="75000"/>
              <a:buFont typeface="Wingdings"/>
              <a:buChar char=""/>
              <a:tabLst>
                <a:tab pos="354965" algn="l"/>
                <a:tab pos="355600" algn="l"/>
              </a:tabLst>
            </a:pPr>
            <a:r>
              <a:rPr sz="2400" b="1" spc="-5" dirty="0">
                <a:latin typeface="Arial"/>
                <a:cs typeface="Arial"/>
              </a:rPr>
              <a:t>Des</a:t>
            </a:r>
            <a:r>
              <a:rPr sz="2400" b="1" spc="5" dirty="0">
                <a:latin typeface="Arial"/>
                <a:cs typeface="Arial"/>
              </a:rPr>
              <a:t> </a:t>
            </a:r>
            <a:r>
              <a:rPr sz="2400" b="1" spc="-5" dirty="0">
                <a:latin typeface="Arial"/>
                <a:cs typeface="Arial"/>
              </a:rPr>
              <a:t>contraintes spécifiques au</a:t>
            </a:r>
            <a:r>
              <a:rPr sz="2400" b="1" spc="10" dirty="0">
                <a:latin typeface="Arial"/>
                <a:cs typeface="Arial"/>
              </a:rPr>
              <a:t> </a:t>
            </a:r>
            <a:r>
              <a:rPr sz="2400" b="1" spc="-10" dirty="0">
                <a:latin typeface="Arial"/>
                <a:cs typeface="Arial"/>
              </a:rPr>
              <a:t>moyen</a:t>
            </a:r>
            <a:r>
              <a:rPr sz="2400" b="1" spc="25" dirty="0">
                <a:latin typeface="Arial"/>
                <a:cs typeface="Arial"/>
              </a:rPr>
              <a:t> </a:t>
            </a:r>
            <a:r>
              <a:rPr sz="2400" b="1" dirty="0">
                <a:latin typeface="Arial"/>
                <a:cs typeface="Arial"/>
              </a:rPr>
              <a:t>du</a:t>
            </a:r>
            <a:r>
              <a:rPr sz="2400" b="1" spc="-5" dirty="0">
                <a:latin typeface="Arial"/>
                <a:cs typeface="Arial"/>
              </a:rPr>
              <a:t> langage </a:t>
            </a:r>
            <a:r>
              <a:rPr sz="2400" b="1" spc="-650" dirty="0">
                <a:latin typeface="Arial"/>
                <a:cs typeface="Arial"/>
              </a:rPr>
              <a:t> </a:t>
            </a:r>
            <a:r>
              <a:rPr sz="2400" b="1" spc="-5" dirty="0">
                <a:latin typeface="Arial"/>
                <a:cs typeface="Arial"/>
              </a:rPr>
              <a:t>OCL</a:t>
            </a:r>
            <a:r>
              <a:rPr sz="2400" b="1" spc="-30" dirty="0">
                <a:latin typeface="Arial"/>
                <a:cs typeface="Arial"/>
              </a:rPr>
              <a:t> </a:t>
            </a:r>
            <a:r>
              <a:rPr sz="2400" b="1" dirty="0">
                <a:latin typeface="Arial"/>
                <a:cs typeface="Arial"/>
              </a:rPr>
              <a:t>(Object</a:t>
            </a:r>
            <a:r>
              <a:rPr sz="2400" b="1" spc="-15" dirty="0">
                <a:latin typeface="Arial"/>
                <a:cs typeface="Arial"/>
              </a:rPr>
              <a:t> </a:t>
            </a:r>
            <a:r>
              <a:rPr sz="2400" b="1" spc="-5" dirty="0">
                <a:latin typeface="Arial"/>
                <a:cs typeface="Arial"/>
              </a:rPr>
              <a:t>Constraint</a:t>
            </a:r>
            <a:r>
              <a:rPr sz="2400" b="1" dirty="0">
                <a:latin typeface="Arial"/>
                <a:cs typeface="Arial"/>
              </a:rPr>
              <a:t> </a:t>
            </a:r>
            <a:r>
              <a:rPr sz="2400" b="1" spc="-5" dirty="0">
                <a:latin typeface="Arial"/>
                <a:cs typeface="Arial"/>
              </a:rPr>
              <a:t>Language)</a:t>
            </a:r>
            <a:endParaRPr sz="240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52507" y="60452"/>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4</a:t>
            </a:r>
            <a:endParaRPr sz="1200">
              <a:latin typeface="Arial MT"/>
              <a:cs typeface="Arial MT"/>
            </a:endParaRPr>
          </a:p>
        </p:txBody>
      </p:sp>
      <p:grpSp>
        <p:nvGrpSpPr>
          <p:cNvPr id="3" name="object 3"/>
          <p:cNvGrpSpPr/>
          <p:nvPr/>
        </p:nvGrpSpPr>
        <p:grpSpPr>
          <a:xfrm>
            <a:off x="157170" y="304866"/>
            <a:ext cx="1000760" cy="1577975"/>
            <a:chOff x="157170" y="304866"/>
            <a:chExt cx="1000760" cy="1577975"/>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grpSp>
      <p:pic>
        <p:nvPicPr>
          <p:cNvPr id="12" name="object 12"/>
          <p:cNvPicPr/>
          <p:nvPr/>
        </p:nvPicPr>
        <p:blipFill>
          <a:blip r:embed="rId5" cstate="print"/>
          <a:stretch>
            <a:fillRect/>
          </a:stretch>
        </p:blipFill>
        <p:spPr>
          <a:xfrm>
            <a:off x="2005583" y="411480"/>
            <a:ext cx="5795772" cy="740663"/>
          </a:xfrm>
          <a:prstGeom prst="rect">
            <a:avLst/>
          </a:prstGeom>
        </p:spPr>
      </p:pic>
      <p:sp>
        <p:nvSpPr>
          <p:cNvPr id="13" name="object 13"/>
          <p:cNvSpPr txBox="1">
            <a:spLocks noGrp="1"/>
          </p:cNvSpPr>
          <p:nvPr>
            <p:ph type="title"/>
          </p:nvPr>
        </p:nvSpPr>
        <p:spPr>
          <a:xfrm>
            <a:off x="2276601" y="529844"/>
            <a:ext cx="5217795" cy="574040"/>
          </a:xfrm>
          <a:prstGeom prst="rect">
            <a:avLst/>
          </a:prstGeom>
        </p:spPr>
        <p:txBody>
          <a:bodyPr vert="horz" wrap="square" lIns="0" tIns="12700" rIns="0" bIns="0" rtlCol="0">
            <a:spAutoFit/>
          </a:bodyPr>
          <a:lstStyle/>
          <a:p>
            <a:pPr marL="12700">
              <a:lnSpc>
                <a:spcPct val="100000"/>
              </a:lnSpc>
              <a:spcBef>
                <a:spcPts val="100"/>
              </a:spcBef>
            </a:pPr>
            <a:r>
              <a:rPr sz="3600" spc="-5" dirty="0"/>
              <a:t>Les</a:t>
            </a:r>
            <a:r>
              <a:rPr sz="3600" spc="-30" dirty="0"/>
              <a:t> </a:t>
            </a:r>
            <a:r>
              <a:rPr sz="3600" dirty="0"/>
              <a:t>diagrammes</a:t>
            </a:r>
            <a:r>
              <a:rPr sz="3600" spc="-15" dirty="0"/>
              <a:t> </a:t>
            </a:r>
            <a:r>
              <a:rPr sz="3600" spc="-5" dirty="0"/>
              <a:t>de</a:t>
            </a:r>
            <a:r>
              <a:rPr sz="3600" spc="-15" dirty="0"/>
              <a:t> </a:t>
            </a:r>
            <a:r>
              <a:rPr sz="3600" spc="-5" dirty="0"/>
              <a:t>classes</a:t>
            </a:r>
            <a:endParaRPr sz="3600"/>
          </a:p>
        </p:txBody>
      </p:sp>
      <p:sp>
        <p:nvSpPr>
          <p:cNvPr id="14" name="object 14"/>
          <p:cNvSpPr txBox="1"/>
          <p:nvPr/>
        </p:nvSpPr>
        <p:spPr>
          <a:xfrm>
            <a:off x="2457069" y="1721307"/>
            <a:ext cx="1942464" cy="452120"/>
          </a:xfrm>
          <a:prstGeom prst="rect">
            <a:avLst/>
          </a:prstGeom>
        </p:spPr>
        <p:txBody>
          <a:bodyPr vert="horz" wrap="square" lIns="0" tIns="12065" rIns="0" bIns="0" rtlCol="0">
            <a:spAutoFit/>
          </a:bodyPr>
          <a:lstStyle/>
          <a:p>
            <a:pPr marL="12700">
              <a:lnSpc>
                <a:spcPct val="100000"/>
              </a:lnSpc>
              <a:spcBef>
                <a:spcPts val="95"/>
              </a:spcBef>
            </a:pPr>
            <a:r>
              <a:rPr lang="fr-FR" sz="2800" b="1" spc="-5" dirty="0">
                <a:latin typeface="Times New Roman"/>
                <a:cs typeface="Times New Roman"/>
              </a:rPr>
              <a:t>Introduction</a:t>
            </a:r>
            <a:endParaRPr sz="2800" dirty="0">
              <a:latin typeface="Times New Roman"/>
              <a:cs typeface="Times New Roman"/>
            </a:endParaRPr>
          </a:p>
        </p:txBody>
      </p:sp>
      <p:sp>
        <p:nvSpPr>
          <p:cNvPr id="15" name="object 15"/>
          <p:cNvSpPr txBox="1"/>
          <p:nvPr/>
        </p:nvSpPr>
        <p:spPr>
          <a:xfrm>
            <a:off x="1053795" y="3091688"/>
            <a:ext cx="7552055" cy="1854835"/>
          </a:xfrm>
          <a:prstGeom prst="rect">
            <a:avLst/>
          </a:prstGeom>
        </p:spPr>
        <p:txBody>
          <a:bodyPr vert="horz" wrap="square" lIns="0" tIns="12700" rIns="0" bIns="0" rtlCol="0">
            <a:spAutoFit/>
          </a:bodyPr>
          <a:lstStyle/>
          <a:p>
            <a:pPr marL="12700" marR="86995">
              <a:lnSpc>
                <a:spcPct val="100000"/>
              </a:lnSpc>
              <a:spcBef>
                <a:spcPts val="100"/>
              </a:spcBef>
            </a:pPr>
            <a:r>
              <a:rPr sz="2400" dirty="0">
                <a:latin typeface="Times New Roman"/>
                <a:cs typeface="Times New Roman"/>
              </a:rPr>
              <a:t>Le </a:t>
            </a:r>
            <a:r>
              <a:rPr sz="2400" spc="-5" dirty="0">
                <a:latin typeface="Times New Roman"/>
                <a:cs typeface="Times New Roman"/>
              </a:rPr>
              <a:t>diagramme </a:t>
            </a:r>
            <a:r>
              <a:rPr sz="2400" dirty="0">
                <a:latin typeface="Times New Roman"/>
                <a:cs typeface="Times New Roman"/>
              </a:rPr>
              <a:t>de classes </a:t>
            </a:r>
            <a:r>
              <a:rPr sz="2400" spc="-5" dirty="0">
                <a:latin typeface="Times New Roman"/>
                <a:cs typeface="Times New Roman"/>
              </a:rPr>
              <a:t>exprime </a:t>
            </a:r>
            <a:r>
              <a:rPr sz="2400" dirty="0">
                <a:latin typeface="Times New Roman"/>
                <a:cs typeface="Times New Roman"/>
              </a:rPr>
              <a:t>la structure statique du </a:t>
            </a:r>
            <a:r>
              <a:rPr sz="2400" spc="5" dirty="0">
                <a:latin typeface="Times New Roman"/>
                <a:cs typeface="Times New Roman"/>
              </a:rPr>
              <a:t> </a:t>
            </a:r>
            <a:r>
              <a:rPr sz="2400" spc="-5" dirty="0">
                <a:latin typeface="Times New Roman"/>
                <a:cs typeface="Times New Roman"/>
              </a:rPr>
              <a:t>système</a:t>
            </a:r>
            <a:r>
              <a:rPr sz="2400" spc="-15" dirty="0">
                <a:latin typeface="Times New Roman"/>
                <a:cs typeface="Times New Roman"/>
              </a:rPr>
              <a:t> </a:t>
            </a:r>
            <a:r>
              <a:rPr sz="2400" dirty="0">
                <a:latin typeface="Times New Roman"/>
                <a:cs typeface="Times New Roman"/>
              </a:rPr>
              <a:t>en</a:t>
            </a:r>
            <a:r>
              <a:rPr sz="2400" spc="-10" dirty="0">
                <a:latin typeface="Times New Roman"/>
                <a:cs typeface="Times New Roman"/>
              </a:rPr>
              <a:t> </a:t>
            </a:r>
            <a:r>
              <a:rPr sz="2400" spc="-5" dirty="0">
                <a:latin typeface="Times New Roman"/>
                <a:cs typeface="Times New Roman"/>
              </a:rPr>
              <a:t>termes</a:t>
            </a:r>
            <a:r>
              <a:rPr sz="2400" dirty="0">
                <a:latin typeface="Times New Roman"/>
                <a:cs typeface="Times New Roman"/>
              </a:rPr>
              <a:t> de</a:t>
            </a:r>
            <a:r>
              <a:rPr sz="2400" spc="-15" dirty="0">
                <a:latin typeface="Times New Roman"/>
                <a:cs typeface="Times New Roman"/>
              </a:rPr>
              <a:t> </a:t>
            </a:r>
            <a:r>
              <a:rPr sz="2400" dirty="0">
                <a:latin typeface="Times New Roman"/>
                <a:cs typeface="Times New Roman"/>
              </a:rPr>
              <a:t>classes</a:t>
            </a:r>
            <a:r>
              <a:rPr sz="2400" spc="-20" dirty="0">
                <a:latin typeface="Times New Roman"/>
                <a:cs typeface="Times New Roman"/>
              </a:rPr>
              <a:t> </a:t>
            </a:r>
            <a:r>
              <a:rPr sz="2400" dirty="0">
                <a:latin typeface="Times New Roman"/>
                <a:cs typeface="Times New Roman"/>
              </a:rPr>
              <a:t>et</a:t>
            </a:r>
            <a:r>
              <a:rPr sz="2400" spc="-10" dirty="0">
                <a:latin typeface="Times New Roman"/>
                <a:cs typeface="Times New Roman"/>
              </a:rPr>
              <a:t> </a:t>
            </a:r>
            <a:r>
              <a:rPr sz="2400" dirty="0">
                <a:latin typeface="Times New Roman"/>
                <a:cs typeface="Times New Roman"/>
              </a:rPr>
              <a:t>de relations</a:t>
            </a:r>
            <a:r>
              <a:rPr sz="2400" spc="-50" dirty="0">
                <a:latin typeface="Times New Roman"/>
                <a:cs typeface="Times New Roman"/>
              </a:rPr>
              <a:t> </a:t>
            </a:r>
            <a:r>
              <a:rPr sz="2400" dirty="0">
                <a:latin typeface="Times New Roman"/>
                <a:cs typeface="Times New Roman"/>
              </a:rPr>
              <a:t>entre</a:t>
            </a:r>
            <a:r>
              <a:rPr sz="2400" spc="-20" dirty="0">
                <a:latin typeface="Times New Roman"/>
                <a:cs typeface="Times New Roman"/>
              </a:rPr>
              <a:t> </a:t>
            </a:r>
            <a:r>
              <a:rPr sz="2400" spc="-5" dirty="0">
                <a:latin typeface="Times New Roman"/>
                <a:cs typeface="Times New Roman"/>
              </a:rPr>
              <a:t>ces</a:t>
            </a:r>
            <a:r>
              <a:rPr sz="2400" spc="-10" dirty="0">
                <a:latin typeface="Times New Roman"/>
                <a:cs typeface="Times New Roman"/>
              </a:rPr>
              <a:t> </a:t>
            </a:r>
            <a:r>
              <a:rPr sz="2400" dirty="0">
                <a:latin typeface="Times New Roman"/>
                <a:cs typeface="Times New Roman"/>
              </a:rPr>
              <a:t>classes.</a:t>
            </a:r>
            <a:endParaRPr sz="2400">
              <a:latin typeface="Times New Roman"/>
              <a:cs typeface="Times New Roman"/>
            </a:endParaRPr>
          </a:p>
          <a:p>
            <a:pPr>
              <a:lnSpc>
                <a:spcPct val="100000"/>
              </a:lnSpc>
              <a:spcBef>
                <a:spcPts val="5"/>
              </a:spcBef>
            </a:pPr>
            <a:endParaRPr sz="2500">
              <a:latin typeface="Times New Roman"/>
              <a:cs typeface="Times New Roman"/>
            </a:endParaRPr>
          </a:p>
          <a:p>
            <a:pPr marL="12700" marR="5080">
              <a:lnSpc>
                <a:spcPct val="100000"/>
              </a:lnSpc>
            </a:pPr>
            <a:r>
              <a:rPr sz="2400" spc="-5" dirty="0">
                <a:latin typeface="Times New Roman"/>
                <a:cs typeface="Times New Roman"/>
              </a:rPr>
              <a:t>Realiser</a:t>
            </a:r>
            <a:r>
              <a:rPr sz="2400" spc="-45" dirty="0">
                <a:latin typeface="Times New Roman"/>
                <a:cs typeface="Times New Roman"/>
              </a:rPr>
              <a:t> </a:t>
            </a:r>
            <a:r>
              <a:rPr sz="2400" dirty="0">
                <a:latin typeface="Times New Roman"/>
                <a:cs typeface="Times New Roman"/>
              </a:rPr>
              <a:t>l’abstaction</a:t>
            </a:r>
            <a:r>
              <a:rPr sz="2400" spc="-50" dirty="0">
                <a:latin typeface="Times New Roman"/>
                <a:cs typeface="Times New Roman"/>
              </a:rPr>
              <a:t> </a:t>
            </a:r>
            <a:r>
              <a:rPr sz="2400" dirty="0">
                <a:latin typeface="Times New Roman"/>
                <a:cs typeface="Times New Roman"/>
              </a:rPr>
              <a:t>d’un </a:t>
            </a:r>
            <a:r>
              <a:rPr sz="2400" spc="-5" dirty="0">
                <a:latin typeface="Times New Roman"/>
                <a:cs typeface="Times New Roman"/>
              </a:rPr>
              <a:t>domaine</a:t>
            </a:r>
            <a:r>
              <a:rPr sz="2400" dirty="0">
                <a:latin typeface="Times New Roman"/>
                <a:cs typeface="Times New Roman"/>
              </a:rPr>
              <a:t> et</a:t>
            </a:r>
            <a:r>
              <a:rPr sz="2400" spc="-20" dirty="0">
                <a:latin typeface="Times New Roman"/>
                <a:cs typeface="Times New Roman"/>
              </a:rPr>
              <a:t> </a:t>
            </a:r>
            <a:r>
              <a:rPr sz="2400" spc="-5" dirty="0">
                <a:latin typeface="Times New Roman"/>
                <a:cs typeface="Times New Roman"/>
              </a:rPr>
              <a:t>formaliser</a:t>
            </a:r>
            <a:r>
              <a:rPr sz="2400" dirty="0">
                <a:latin typeface="Times New Roman"/>
                <a:cs typeface="Times New Roman"/>
              </a:rPr>
              <a:t> l’analyse</a:t>
            </a:r>
            <a:r>
              <a:rPr sz="2400" spc="-30" dirty="0">
                <a:latin typeface="Times New Roman"/>
                <a:cs typeface="Times New Roman"/>
              </a:rPr>
              <a:t> </a:t>
            </a:r>
            <a:r>
              <a:rPr sz="2400" dirty="0">
                <a:latin typeface="Times New Roman"/>
                <a:cs typeface="Times New Roman"/>
              </a:rPr>
              <a:t>des </a:t>
            </a:r>
            <a:r>
              <a:rPr sz="2400" spc="-585" dirty="0">
                <a:latin typeface="Times New Roman"/>
                <a:cs typeface="Times New Roman"/>
              </a:rPr>
              <a:t> </a:t>
            </a:r>
            <a:r>
              <a:rPr sz="2400" dirty="0">
                <a:latin typeface="Times New Roman"/>
                <a:cs typeface="Times New Roman"/>
              </a:rPr>
              <a:t>concepts</a:t>
            </a:r>
            <a:r>
              <a:rPr sz="2400" spc="-35" dirty="0">
                <a:latin typeface="Times New Roman"/>
                <a:cs typeface="Times New Roman"/>
              </a:rPr>
              <a:t> </a:t>
            </a:r>
            <a:r>
              <a:rPr sz="2400" dirty="0">
                <a:latin typeface="Times New Roman"/>
                <a:cs typeface="Times New Roman"/>
              </a:rPr>
              <a:t>a</a:t>
            </a:r>
            <a:r>
              <a:rPr sz="2400" spc="-10" dirty="0">
                <a:latin typeface="Times New Roman"/>
                <a:cs typeface="Times New Roman"/>
              </a:rPr>
              <a:t> </a:t>
            </a:r>
            <a:r>
              <a:rPr sz="2400" dirty="0">
                <a:latin typeface="Times New Roman"/>
                <a:cs typeface="Times New Roman"/>
              </a:rPr>
              <a:t>associé</a:t>
            </a:r>
            <a:r>
              <a:rPr sz="2400" spc="-10" dirty="0">
                <a:latin typeface="Times New Roman"/>
                <a:cs typeface="Times New Roman"/>
              </a:rPr>
              <a:t> </a:t>
            </a:r>
            <a:r>
              <a:rPr sz="2400" dirty="0">
                <a:latin typeface="Times New Roman"/>
                <a:cs typeface="Times New Roman"/>
              </a:rPr>
              <a:t>au</a:t>
            </a:r>
            <a:r>
              <a:rPr sz="2400" spc="-15" dirty="0">
                <a:latin typeface="Times New Roman"/>
                <a:cs typeface="Times New Roman"/>
              </a:rPr>
              <a:t> </a:t>
            </a:r>
            <a:r>
              <a:rPr sz="2400" spc="-5" dirty="0">
                <a:latin typeface="Times New Roman"/>
                <a:cs typeface="Times New Roman"/>
              </a:rPr>
              <a:t>domaine</a:t>
            </a:r>
            <a:endParaRPr sz="24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67164" y="60452"/>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30</a:t>
            </a:r>
            <a:endParaRPr sz="1200">
              <a:latin typeface="Arial MT"/>
              <a:cs typeface="Arial MT"/>
            </a:endParaRPr>
          </a:p>
        </p:txBody>
      </p:sp>
      <p:grpSp>
        <p:nvGrpSpPr>
          <p:cNvPr id="3" name="object 3"/>
          <p:cNvGrpSpPr/>
          <p:nvPr/>
        </p:nvGrpSpPr>
        <p:grpSpPr>
          <a:xfrm>
            <a:off x="157170" y="304866"/>
            <a:ext cx="1000760" cy="1577975"/>
            <a:chOff x="157170" y="304866"/>
            <a:chExt cx="1000760" cy="1577975"/>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grpSp>
      <p:pic>
        <p:nvPicPr>
          <p:cNvPr id="12" name="object 12"/>
          <p:cNvPicPr/>
          <p:nvPr/>
        </p:nvPicPr>
        <p:blipFill>
          <a:blip r:embed="rId5" cstate="print"/>
          <a:stretch>
            <a:fillRect/>
          </a:stretch>
        </p:blipFill>
        <p:spPr>
          <a:xfrm>
            <a:off x="1275588" y="121920"/>
            <a:ext cx="7394448" cy="937259"/>
          </a:xfrm>
          <a:prstGeom prst="rect">
            <a:avLst/>
          </a:prstGeom>
        </p:spPr>
      </p:pic>
      <p:sp>
        <p:nvSpPr>
          <p:cNvPr id="13" name="object 13"/>
          <p:cNvSpPr txBox="1">
            <a:spLocks noGrp="1"/>
          </p:cNvSpPr>
          <p:nvPr>
            <p:ph type="title"/>
          </p:nvPr>
        </p:nvSpPr>
        <p:spPr>
          <a:prstGeom prst="rect">
            <a:avLst/>
          </a:prstGeom>
        </p:spPr>
        <p:txBody>
          <a:bodyPr vert="horz" wrap="square" lIns="0" tIns="12065" rIns="0" bIns="0" rtlCol="0">
            <a:spAutoFit/>
          </a:bodyPr>
          <a:lstStyle/>
          <a:p>
            <a:pPr marL="13335">
              <a:lnSpc>
                <a:spcPct val="100000"/>
              </a:lnSpc>
              <a:spcBef>
                <a:spcPts val="95"/>
              </a:spcBef>
            </a:pPr>
            <a:r>
              <a:rPr spc="-5" dirty="0"/>
              <a:t>Les</a:t>
            </a:r>
            <a:r>
              <a:rPr spc="-25" dirty="0"/>
              <a:t> </a:t>
            </a:r>
            <a:r>
              <a:rPr spc="-5" dirty="0"/>
              <a:t>diagrammes</a:t>
            </a:r>
            <a:r>
              <a:rPr spc="5" dirty="0"/>
              <a:t> </a:t>
            </a:r>
            <a:r>
              <a:rPr spc="-5" dirty="0"/>
              <a:t>de</a:t>
            </a:r>
            <a:r>
              <a:rPr spc="-10" dirty="0"/>
              <a:t> </a:t>
            </a:r>
            <a:r>
              <a:rPr spc="-5" dirty="0"/>
              <a:t>classes</a:t>
            </a:r>
          </a:p>
        </p:txBody>
      </p:sp>
      <p:grpSp>
        <p:nvGrpSpPr>
          <p:cNvPr id="14" name="object 14"/>
          <p:cNvGrpSpPr/>
          <p:nvPr/>
        </p:nvGrpSpPr>
        <p:grpSpPr>
          <a:xfrm>
            <a:off x="798576" y="2712720"/>
            <a:ext cx="8336280" cy="969644"/>
            <a:chOff x="798576" y="2712720"/>
            <a:chExt cx="8336280" cy="969644"/>
          </a:xfrm>
        </p:grpSpPr>
        <p:pic>
          <p:nvPicPr>
            <p:cNvPr id="15" name="object 15"/>
            <p:cNvPicPr/>
            <p:nvPr/>
          </p:nvPicPr>
          <p:blipFill>
            <a:blip r:embed="rId6" cstate="print"/>
            <a:stretch>
              <a:fillRect/>
            </a:stretch>
          </p:blipFill>
          <p:spPr>
            <a:xfrm>
              <a:off x="798576" y="2813304"/>
              <a:ext cx="390143" cy="316991"/>
            </a:xfrm>
            <a:prstGeom prst="rect">
              <a:avLst/>
            </a:prstGeom>
          </p:spPr>
        </p:pic>
        <p:pic>
          <p:nvPicPr>
            <p:cNvPr id="16" name="object 16"/>
            <p:cNvPicPr/>
            <p:nvPr/>
          </p:nvPicPr>
          <p:blipFill>
            <a:blip r:embed="rId7" cstate="print"/>
            <a:stretch>
              <a:fillRect/>
            </a:stretch>
          </p:blipFill>
          <p:spPr>
            <a:xfrm>
              <a:off x="1092708" y="2712720"/>
              <a:ext cx="7857744" cy="420624"/>
            </a:xfrm>
            <a:prstGeom prst="rect">
              <a:avLst/>
            </a:prstGeom>
          </p:spPr>
        </p:pic>
        <p:pic>
          <p:nvPicPr>
            <p:cNvPr id="17" name="object 17"/>
            <p:cNvPicPr/>
            <p:nvPr/>
          </p:nvPicPr>
          <p:blipFill>
            <a:blip r:embed="rId8" cstate="print"/>
            <a:stretch>
              <a:fillRect/>
            </a:stretch>
          </p:blipFill>
          <p:spPr>
            <a:xfrm>
              <a:off x="1092708" y="2987040"/>
              <a:ext cx="8042148" cy="420624"/>
            </a:xfrm>
            <a:prstGeom prst="rect">
              <a:avLst/>
            </a:prstGeom>
          </p:spPr>
        </p:pic>
        <p:pic>
          <p:nvPicPr>
            <p:cNvPr id="18" name="object 18"/>
            <p:cNvPicPr/>
            <p:nvPr/>
          </p:nvPicPr>
          <p:blipFill>
            <a:blip r:embed="rId9" cstate="print"/>
            <a:stretch>
              <a:fillRect/>
            </a:stretch>
          </p:blipFill>
          <p:spPr>
            <a:xfrm>
              <a:off x="1092708" y="3261360"/>
              <a:ext cx="4219956" cy="420623"/>
            </a:xfrm>
            <a:prstGeom prst="rect">
              <a:avLst/>
            </a:prstGeom>
          </p:spPr>
        </p:pic>
      </p:grpSp>
      <p:grpSp>
        <p:nvGrpSpPr>
          <p:cNvPr id="19" name="object 19"/>
          <p:cNvGrpSpPr/>
          <p:nvPr/>
        </p:nvGrpSpPr>
        <p:grpSpPr>
          <a:xfrm>
            <a:off x="798576" y="3931920"/>
            <a:ext cx="7150734" cy="421005"/>
            <a:chOff x="798576" y="3931920"/>
            <a:chExt cx="7150734" cy="421005"/>
          </a:xfrm>
        </p:grpSpPr>
        <p:pic>
          <p:nvPicPr>
            <p:cNvPr id="20" name="object 20"/>
            <p:cNvPicPr/>
            <p:nvPr/>
          </p:nvPicPr>
          <p:blipFill>
            <a:blip r:embed="rId6" cstate="print"/>
            <a:stretch>
              <a:fillRect/>
            </a:stretch>
          </p:blipFill>
          <p:spPr>
            <a:xfrm>
              <a:off x="798576" y="4032504"/>
              <a:ext cx="390143" cy="316992"/>
            </a:xfrm>
            <a:prstGeom prst="rect">
              <a:avLst/>
            </a:prstGeom>
          </p:spPr>
        </p:pic>
        <p:pic>
          <p:nvPicPr>
            <p:cNvPr id="21" name="object 21"/>
            <p:cNvPicPr/>
            <p:nvPr/>
          </p:nvPicPr>
          <p:blipFill>
            <a:blip r:embed="rId10" cstate="print"/>
            <a:stretch>
              <a:fillRect/>
            </a:stretch>
          </p:blipFill>
          <p:spPr>
            <a:xfrm>
              <a:off x="1092708" y="3931920"/>
              <a:ext cx="6856476" cy="420624"/>
            </a:xfrm>
            <a:prstGeom prst="rect">
              <a:avLst/>
            </a:prstGeom>
          </p:spPr>
        </p:pic>
      </p:grpSp>
      <p:sp>
        <p:nvSpPr>
          <p:cNvPr id="22" name="object 22"/>
          <p:cNvSpPr txBox="1"/>
          <p:nvPr/>
        </p:nvSpPr>
        <p:spPr>
          <a:xfrm>
            <a:off x="897127" y="1491437"/>
            <a:ext cx="7998459" cy="2834640"/>
          </a:xfrm>
          <a:prstGeom prst="rect">
            <a:avLst/>
          </a:prstGeom>
        </p:spPr>
        <p:txBody>
          <a:bodyPr vert="horz" wrap="square" lIns="0" tIns="12065" rIns="0" bIns="0" rtlCol="0">
            <a:spAutoFit/>
          </a:bodyPr>
          <a:lstStyle/>
          <a:p>
            <a:pPr marL="175260" algn="ctr">
              <a:lnSpc>
                <a:spcPct val="100000"/>
              </a:lnSpc>
              <a:spcBef>
                <a:spcPts val="95"/>
              </a:spcBef>
            </a:pPr>
            <a:r>
              <a:rPr sz="2800" b="1" spc="-40" dirty="0">
                <a:latin typeface="Constantia"/>
                <a:cs typeface="Constantia"/>
              </a:rPr>
              <a:t>C</a:t>
            </a:r>
            <a:r>
              <a:rPr sz="2800" b="1" spc="-5" dirty="0">
                <a:latin typeface="Constantia"/>
                <a:cs typeface="Constantia"/>
              </a:rPr>
              <a:t>o</a:t>
            </a:r>
            <a:r>
              <a:rPr sz="2800" b="1" spc="-20" dirty="0">
                <a:latin typeface="Constantia"/>
                <a:cs typeface="Constantia"/>
              </a:rPr>
              <a:t>n</a:t>
            </a:r>
            <a:r>
              <a:rPr sz="2800" b="1" spc="-5" dirty="0">
                <a:latin typeface="Constantia"/>
                <a:cs typeface="Constantia"/>
              </a:rPr>
              <a:t>t</a:t>
            </a:r>
            <a:r>
              <a:rPr sz="2800" b="1" spc="-55" dirty="0">
                <a:latin typeface="Constantia"/>
                <a:cs typeface="Constantia"/>
              </a:rPr>
              <a:t>r</a:t>
            </a:r>
            <a:r>
              <a:rPr sz="2800" b="1" spc="-5" dirty="0">
                <a:latin typeface="Constantia"/>
                <a:cs typeface="Constantia"/>
              </a:rPr>
              <a:t>ain</a:t>
            </a:r>
            <a:r>
              <a:rPr sz="2800" b="1" spc="-60" dirty="0">
                <a:latin typeface="Constantia"/>
                <a:cs typeface="Constantia"/>
              </a:rPr>
              <a:t>t</a:t>
            </a:r>
            <a:r>
              <a:rPr sz="2800" b="1" spc="-5" dirty="0">
                <a:latin typeface="Constantia"/>
                <a:cs typeface="Constantia"/>
              </a:rPr>
              <a:t>es</a:t>
            </a:r>
            <a:r>
              <a:rPr sz="2800" b="1" spc="-120" dirty="0">
                <a:latin typeface="Constantia"/>
                <a:cs typeface="Constantia"/>
              </a:rPr>
              <a:t> </a:t>
            </a:r>
            <a:r>
              <a:rPr sz="2800" b="1" spc="-5" dirty="0">
                <a:latin typeface="Constantia"/>
                <a:cs typeface="Constantia"/>
              </a:rPr>
              <a:t>s</a:t>
            </a:r>
            <a:r>
              <a:rPr sz="2800" b="1" spc="-15" dirty="0">
                <a:latin typeface="Constantia"/>
                <a:cs typeface="Constantia"/>
              </a:rPr>
              <a:t>u</a:t>
            </a:r>
            <a:r>
              <a:rPr sz="2800" b="1" spc="-5" dirty="0">
                <a:latin typeface="Constantia"/>
                <a:cs typeface="Constantia"/>
              </a:rPr>
              <a:t>r</a:t>
            </a:r>
            <a:r>
              <a:rPr sz="2800" b="1" spc="-160" dirty="0">
                <a:latin typeface="Constantia"/>
                <a:cs typeface="Constantia"/>
              </a:rPr>
              <a:t> </a:t>
            </a:r>
            <a:r>
              <a:rPr sz="2800" b="1" spc="-5" dirty="0">
                <a:latin typeface="Constantia"/>
                <a:cs typeface="Constantia"/>
              </a:rPr>
              <a:t>as</a:t>
            </a:r>
            <a:r>
              <a:rPr sz="2800" b="1" spc="-20" dirty="0">
                <a:latin typeface="Constantia"/>
                <a:cs typeface="Constantia"/>
              </a:rPr>
              <a:t>s</a:t>
            </a:r>
            <a:r>
              <a:rPr sz="2800" b="1" spc="-5" dirty="0">
                <a:latin typeface="Constantia"/>
                <a:cs typeface="Constantia"/>
              </a:rPr>
              <a:t>oc</a:t>
            </a:r>
            <a:r>
              <a:rPr sz="2800" b="1" spc="-20" dirty="0">
                <a:latin typeface="Constantia"/>
                <a:cs typeface="Constantia"/>
              </a:rPr>
              <a:t>i</a:t>
            </a:r>
            <a:r>
              <a:rPr sz="2800" b="1" spc="-5" dirty="0">
                <a:latin typeface="Constantia"/>
                <a:cs typeface="Constantia"/>
              </a:rPr>
              <a:t>ati</a:t>
            </a:r>
            <a:r>
              <a:rPr sz="2800" b="1" spc="-20" dirty="0">
                <a:latin typeface="Constantia"/>
                <a:cs typeface="Constantia"/>
              </a:rPr>
              <a:t>o</a:t>
            </a:r>
            <a:r>
              <a:rPr sz="2800" b="1" spc="-5" dirty="0">
                <a:latin typeface="Constantia"/>
                <a:cs typeface="Constantia"/>
              </a:rPr>
              <a:t>ns</a:t>
            </a:r>
            <a:endParaRPr sz="2800">
              <a:latin typeface="Constantia"/>
              <a:cs typeface="Constantia"/>
            </a:endParaRPr>
          </a:p>
          <a:p>
            <a:pPr marL="2431415">
              <a:lnSpc>
                <a:spcPct val="100000"/>
              </a:lnSpc>
              <a:spcBef>
                <a:spcPts val="1345"/>
              </a:spcBef>
            </a:pPr>
            <a:r>
              <a:rPr sz="1400" b="1" dirty="0">
                <a:latin typeface="Times New Roman"/>
                <a:cs typeface="Times New Roman"/>
              </a:rPr>
              <a:t>Les</a:t>
            </a:r>
            <a:r>
              <a:rPr sz="1400" b="1" spc="-10" dirty="0">
                <a:latin typeface="Times New Roman"/>
                <a:cs typeface="Times New Roman"/>
              </a:rPr>
              <a:t> </a:t>
            </a:r>
            <a:r>
              <a:rPr sz="1400" b="1" spc="-5" dirty="0">
                <a:latin typeface="Times New Roman"/>
                <a:cs typeface="Times New Roman"/>
              </a:rPr>
              <a:t>contraintes</a:t>
            </a:r>
            <a:r>
              <a:rPr sz="1400" b="1" spc="-30" dirty="0">
                <a:latin typeface="Times New Roman"/>
                <a:cs typeface="Times New Roman"/>
              </a:rPr>
              <a:t> </a:t>
            </a:r>
            <a:r>
              <a:rPr sz="1400" b="1" spc="-5" dirty="0">
                <a:latin typeface="Times New Roman"/>
                <a:cs typeface="Times New Roman"/>
              </a:rPr>
              <a:t>d’ordonnancement</a:t>
            </a:r>
            <a:endParaRPr sz="1400">
              <a:latin typeface="Times New Roman"/>
              <a:cs typeface="Times New Roman"/>
            </a:endParaRPr>
          </a:p>
          <a:p>
            <a:pPr>
              <a:lnSpc>
                <a:spcPct val="100000"/>
              </a:lnSpc>
            </a:pPr>
            <a:endParaRPr sz="1500">
              <a:latin typeface="Times New Roman"/>
              <a:cs typeface="Times New Roman"/>
            </a:endParaRPr>
          </a:p>
          <a:p>
            <a:pPr>
              <a:lnSpc>
                <a:spcPct val="100000"/>
              </a:lnSpc>
              <a:spcBef>
                <a:spcPts val="55"/>
              </a:spcBef>
            </a:pPr>
            <a:endParaRPr sz="1700">
              <a:latin typeface="Times New Roman"/>
              <a:cs typeface="Times New Roman"/>
            </a:endParaRPr>
          </a:p>
          <a:p>
            <a:pPr marL="355600" indent="-342900">
              <a:lnSpc>
                <a:spcPts val="2280"/>
              </a:lnSpc>
              <a:buClr>
                <a:srgbClr val="FB0028"/>
              </a:buClr>
              <a:buSzPct val="75000"/>
              <a:buFont typeface="Wingdings"/>
              <a:buChar char=""/>
              <a:tabLst>
                <a:tab pos="354965" algn="l"/>
                <a:tab pos="355600" algn="l"/>
              </a:tabLst>
            </a:pPr>
            <a:r>
              <a:rPr sz="2000" b="1" dirty="0">
                <a:latin typeface="Arial"/>
                <a:cs typeface="Arial"/>
              </a:rPr>
              <a:t>Ce</a:t>
            </a:r>
            <a:r>
              <a:rPr sz="2000" b="1" spc="-25" dirty="0">
                <a:latin typeface="Arial"/>
                <a:cs typeface="Arial"/>
              </a:rPr>
              <a:t> </a:t>
            </a:r>
            <a:r>
              <a:rPr sz="2000" b="1" spc="-10" dirty="0">
                <a:latin typeface="Arial"/>
                <a:cs typeface="Arial"/>
              </a:rPr>
              <a:t>type</a:t>
            </a:r>
            <a:r>
              <a:rPr sz="2000" b="1" spc="20" dirty="0">
                <a:latin typeface="Arial"/>
                <a:cs typeface="Arial"/>
              </a:rPr>
              <a:t> </a:t>
            </a:r>
            <a:r>
              <a:rPr sz="2000" b="1" dirty="0">
                <a:latin typeface="Arial"/>
                <a:cs typeface="Arial"/>
              </a:rPr>
              <a:t>de</a:t>
            </a:r>
            <a:r>
              <a:rPr sz="2000" b="1" spc="5" dirty="0">
                <a:latin typeface="Arial"/>
                <a:cs typeface="Arial"/>
              </a:rPr>
              <a:t> </a:t>
            </a:r>
            <a:r>
              <a:rPr sz="2000" b="1" dirty="0">
                <a:latin typeface="Arial"/>
                <a:cs typeface="Arial"/>
              </a:rPr>
              <a:t>contrainte</a:t>
            </a:r>
            <a:r>
              <a:rPr sz="2000" b="1" spc="-35" dirty="0">
                <a:latin typeface="Arial"/>
                <a:cs typeface="Arial"/>
              </a:rPr>
              <a:t> </a:t>
            </a:r>
            <a:r>
              <a:rPr sz="2000" b="1" dirty="0">
                <a:latin typeface="Arial"/>
                <a:cs typeface="Arial"/>
              </a:rPr>
              <a:t>permet</a:t>
            </a:r>
            <a:r>
              <a:rPr sz="2000" b="1" spc="-20" dirty="0">
                <a:latin typeface="Arial"/>
                <a:cs typeface="Arial"/>
              </a:rPr>
              <a:t> </a:t>
            </a:r>
            <a:r>
              <a:rPr sz="2000" b="1" dirty="0">
                <a:latin typeface="Arial"/>
                <a:cs typeface="Arial"/>
              </a:rPr>
              <a:t>de</a:t>
            </a:r>
            <a:r>
              <a:rPr sz="2000" b="1" spc="-10" dirty="0">
                <a:latin typeface="Arial"/>
                <a:cs typeface="Arial"/>
              </a:rPr>
              <a:t> </a:t>
            </a:r>
            <a:r>
              <a:rPr sz="2000" b="1" spc="-5" dirty="0">
                <a:latin typeface="Arial"/>
                <a:cs typeface="Arial"/>
              </a:rPr>
              <a:t>modéliser</a:t>
            </a:r>
            <a:r>
              <a:rPr sz="2000" b="1" spc="-15" dirty="0">
                <a:latin typeface="Arial"/>
                <a:cs typeface="Arial"/>
              </a:rPr>
              <a:t> </a:t>
            </a:r>
            <a:r>
              <a:rPr sz="2000" b="1" dirty="0">
                <a:latin typeface="Arial"/>
                <a:cs typeface="Arial"/>
              </a:rPr>
              <a:t>le</a:t>
            </a:r>
            <a:r>
              <a:rPr sz="2000" b="1" spc="-15" dirty="0">
                <a:latin typeface="Arial"/>
                <a:cs typeface="Arial"/>
              </a:rPr>
              <a:t> </a:t>
            </a:r>
            <a:r>
              <a:rPr sz="2000" b="1" dirty="0">
                <a:latin typeface="Arial"/>
                <a:cs typeface="Arial"/>
              </a:rPr>
              <a:t>cas</a:t>
            </a:r>
            <a:r>
              <a:rPr sz="2000" b="1" spc="-10" dirty="0">
                <a:latin typeface="Arial"/>
                <a:cs typeface="Arial"/>
              </a:rPr>
              <a:t> </a:t>
            </a:r>
            <a:r>
              <a:rPr sz="2000" b="1" dirty="0">
                <a:latin typeface="Arial"/>
                <a:cs typeface="Arial"/>
              </a:rPr>
              <a:t>où </a:t>
            </a:r>
            <a:r>
              <a:rPr sz="2000" b="1" spc="-5" dirty="0">
                <a:latin typeface="Arial"/>
                <a:cs typeface="Arial"/>
              </a:rPr>
              <a:t>pour</a:t>
            </a:r>
            <a:r>
              <a:rPr sz="2000" b="1" spc="5" dirty="0">
                <a:latin typeface="Arial"/>
                <a:cs typeface="Arial"/>
              </a:rPr>
              <a:t> </a:t>
            </a:r>
            <a:r>
              <a:rPr sz="2000" b="1" spc="-5" dirty="0">
                <a:latin typeface="Arial"/>
                <a:cs typeface="Arial"/>
              </a:rPr>
              <a:t>une</a:t>
            </a:r>
            <a:endParaRPr sz="2000">
              <a:latin typeface="Arial"/>
              <a:cs typeface="Arial"/>
            </a:endParaRPr>
          </a:p>
          <a:p>
            <a:pPr marL="355600" marR="5080">
              <a:lnSpc>
                <a:spcPts val="2160"/>
              </a:lnSpc>
              <a:spcBef>
                <a:spcPts val="150"/>
              </a:spcBef>
            </a:pPr>
            <a:r>
              <a:rPr sz="2000" b="1" dirty="0">
                <a:latin typeface="Arial"/>
                <a:cs typeface="Arial"/>
              </a:rPr>
              <a:t>instance</a:t>
            </a:r>
            <a:r>
              <a:rPr sz="2000" b="1" spc="-35" dirty="0">
                <a:latin typeface="Arial"/>
                <a:cs typeface="Arial"/>
              </a:rPr>
              <a:t> </a:t>
            </a:r>
            <a:r>
              <a:rPr sz="2000" b="1" dirty="0">
                <a:latin typeface="Arial"/>
                <a:cs typeface="Arial"/>
              </a:rPr>
              <a:t>donnée,</a:t>
            </a:r>
            <a:r>
              <a:rPr sz="2000" b="1" spc="-20" dirty="0">
                <a:latin typeface="Arial"/>
                <a:cs typeface="Arial"/>
              </a:rPr>
              <a:t> </a:t>
            </a:r>
            <a:r>
              <a:rPr sz="2000" b="1" spc="-5" dirty="0">
                <a:latin typeface="Arial"/>
                <a:cs typeface="Arial"/>
              </a:rPr>
              <a:t>l’ensemble</a:t>
            </a:r>
            <a:r>
              <a:rPr sz="2000" b="1" spc="-20" dirty="0">
                <a:latin typeface="Arial"/>
                <a:cs typeface="Arial"/>
              </a:rPr>
              <a:t> </a:t>
            </a:r>
            <a:r>
              <a:rPr sz="2000" b="1" dirty="0">
                <a:latin typeface="Arial"/>
                <a:cs typeface="Arial"/>
              </a:rPr>
              <a:t>des</a:t>
            </a:r>
            <a:r>
              <a:rPr sz="2000" b="1" spc="-15" dirty="0">
                <a:latin typeface="Arial"/>
                <a:cs typeface="Arial"/>
              </a:rPr>
              <a:t> </a:t>
            </a:r>
            <a:r>
              <a:rPr sz="2000" b="1" dirty="0">
                <a:latin typeface="Arial"/>
                <a:cs typeface="Arial"/>
              </a:rPr>
              <a:t>instances</a:t>
            </a:r>
            <a:r>
              <a:rPr sz="2000" b="1" spc="-35" dirty="0">
                <a:latin typeface="Arial"/>
                <a:cs typeface="Arial"/>
              </a:rPr>
              <a:t> </a:t>
            </a:r>
            <a:r>
              <a:rPr sz="2000" b="1" spc="-10" dirty="0">
                <a:latin typeface="Arial"/>
                <a:cs typeface="Arial"/>
              </a:rPr>
              <a:t>avec</a:t>
            </a:r>
            <a:r>
              <a:rPr sz="2000" b="1" spc="5" dirty="0">
                <a:latin typeface="Arial"/>
                <a:cs typeface="Arial"/>
              </a:rPr>
              <a:t> </a:t>
            </a:r>
            <a:r>
              <a:rPr sz="2000" b="1" dirty="0">
                <a:latin typeface="Arial"/>
                <a:cs typeface="Arial"/>
              </a:rPr>
              <a:t>lesquelles</a:t>
            </a:r>
            <a:r>
              <a:rPr sz="2000" b="1" spc="-30" dirty="0">
                <a:latin typeface="Arial"/>
                <a:cs typeface="Arial"/>
              </a:rPr>
              <a:t> </a:t>
            </a:r>
            <a:r>
              <a:rPr sz="2000" b="1" spc="-5" dirty="0">
                <a:latin typeface="Arial"/>
                <a:cs typeface="Arial"/>
              </a:rPr>
              <a:t>elle </a:t>
            </a:r>
            <a:r>
              <a:rPr sz="2000" b="1" spc="-540" dirty="0">
                <a:latin typeface="Arial"/>
                <a:cs typeface="Arial"/>
              </a:rPr>
              <a:t> </a:t>
            </a:r>
            <a:r>
              <a:rPr sz="2000" b="1" dirty="0">
                <a:latin typeface="Arial"/>
                <a:cs typeface="Arial"/>
              </a:rPr>
              <a:t>est</a:t>
            </a:r>
            <a:r>
              <a:rPr sz="2000" b="1" spc="-40" dirty="0">
                <a:latin typeface="Arial"/>
                <a:cs typeface="Arial"/>
              </a:rPr>
              <a:t> </a:t>
            </a:r>
            <a:r>
              <a:rPr sz="2000" b="1" dirty="0">
                <a:latin typeface="Arial"/>
                <a:cs typeface="Arial"/>
              </a:rPr>
              <a:t>en relation</a:t>
            </a:r>
            <a:r>
              <a:rPr sz="2000" b="1" spc="-35" dirty="0">
                <a:latin typeface="Arial"/>
                <a:cs typeface="Arial"/>
              </a:rPr>
              <a:t> </a:t>
            </a:r>
            <a:r>
              <a:rPr sz="2000" b="1" dirty="0">
                <a:latin typeface="Arial"/>
                <a:cs typeface="Arial"/>
              </a:rPr>
              <a:t>doit</a:t>
            </a:r>
            <a:r>
              <a:rPr sz="2000" b="1" spc="-20" dirty="0">
                <a:latin typeface="Arial"/>
                <a:cs typeface="Arial"/>
              </a:rPr>
              <a:t> </a:t>
            </a:r>
            <a:r>
              <a:rPr sz="2000" b="1" dirty="0">
                <a:latin typeface="Arial"/>
                <a:cs typeface="Arial"/>
              </a:rPr>
              <a:t>être</a:t>
            </a:r>
            <a:r>
              <a:rPr sz="2000" b="1" spc="-25" dirty="0">
                <a:latin typeface="Arial"/>
                <a:cs typeface="Arial"/>
              </a:rPr>
              <a:t> </a:t>
            </a:r>
            <a:r>
              <a:rPr sz="2000" b="1" dirty="0">
                <a:latin typeface="Arial"/>
                <a:cs typeface="Arial"/>
              </a:rPr>
              <a:t>ordonné</a:t>
            </a:r>
            <a:endParaRPr sz="2000">
              <a:latin typeface="Arial"/>
              <a:cs typeface="Arial"/>
            </a:endParaRPr>
          </a:p>
          <a:p>
            <a:pPr>
              <a:lnSpc>
                <a:spcPct val="100000"/>
              </a:lnSpc>
              <a:spcBef>
                <a:spcPts val="35"/>
              </a:spcBef>
            </a:pPr>
            <a:endParaRPr sz="2450">
              <a:latin typeface="Arial"/>
              <a:cs typeface="Arial"/>
            </a:endParaRPr>
          </a:p>
          <a:p>
            <a:pPr marL="355600" indent="-342900">
              <a:lnSpc>
                <a:spcPct val="100000"/>
              </a:lnSpc>
              <a:buClr>
                <a:srgbClr val="FB0028"/>
              </a:buClr>
              <a:buSzPct val="75000"/>
              <a:buFont typeface="Wingdings"/>
              <a:buChar char=""/>
              <a:tabLst>
                <a:tab pos="354965" algn="l"/>
                <a:tab pos="355600" algn="l"/>
              </a:tabLst>
            </a:pPr>
            <a:r>
              <a:rPr sz="2000" b="1" dirty="0">
                <a:latin typeface="Arial"/>
                <a:cs typeface="Arial"/>
              </a:rPr>
              <a:t>Cette</a:t>
            </a:r>
            <a:r>
              <a:rPr sz="2000" b="1" spc="-60" dirty="0">
                <a:latin typeface="Arial"/>
                <a:cs typeface="Arial"/>
              </a:rPr>
              <a:t> </a:t>
            </a:r>
            <a:r>
              <a:rPr sz="2000" b="1" dirty="0">
                <a:latin typeface="Arial"/>
                <a:cs typeface="Arial"/>
              </a:rPr>
              <a:t>contrainte</a:t>
            </a:r>
            <a:r>
              <a:rPr sz="2000" b="1" spc="-30" dirty="0">
                <a:latin typeface="Arial"/>
                <a:cs typeface="Arial"/>
              </a:rPr>
              <a:t> </a:t>
            </a:r>
            <a:r>
              <a:rPr sz="2000" b="1" dirty="0">
                <a:latin typeface="Arial"/>
                <a:cs typeface="Arial"/>
              </a:rPr>
              <a:t>est</a:t>
            </a:r>
            <a:r>
              <a:rPr sz="2000" b="1" spc="-25" dirty="0">
                <a:latin typeface="Arial"/>
                <a:cs typeface="Arial"/>
              </a:rPr>
              <a:t> </a:t>
            </a:r>
            <a:r>
              <a:rPr sz="2000" b="1" dirty="0">
                <a:latin typeface="Arial"/>
                <a:cs typeface="Arial"/>
              </a:rPr>
              <a:t>spécifiée</a:t>
            </a:r>
            <a:r>
              <a:rPr sz="2000" b="1" spc="-40" dirty="0">
                <a:latin typeface="Arial"/>
                <a:cs typeface="Arial"/>
              </a:rPr>
              <a:t> </a:t>
            </a:r>
            <a:r>
              <a:rPr sz="2000" b="1" dirty="0">
                <a:latin typeface="Arial"/>
                <a:cs typeface="Arial"/>
              </a:rPr>
              <a:t>par </a:t>
            </a:r>
            <a:r>
              <a:rPr sz="2000" b="1" spc="-5" dirty="0">
                <a:latin typeface="Arial"/>
                <a:cs typeface="Arial"/>
              </a:rPr>
              <a:t>le</a:t>
            </a:r>
            <a:r>
              <a:rPr sz="2000" b="1" spc="-15" dirty="0">
                <a:latin typeface="Arial"/>
                <a:cs typeface="Arial"/>
              </a:rPr>
              <a:t> </a:t>
            </a:r>
            <a:r>
              <a:rPr sz="2000" b="1" dirty="0">
                <a:latin typeface="Arial"/>
                <a:cs typeface="Arial"/>
              </a:rPr>
              <a:t>mot</a:t>
            </a:r>
            <a:r>
              <a:rPr sz="2000" b="1" spc="-20" dirty="0">
                <a:latin typeface="Arial"/>
                <a:cs typeface="Arial"/>
              </a:rPr>
              <a:t> </a:t>
            </a:r>
            <a:r>
              <a:rPr sz="2000" b="1" dirty="0">
                <a:latin typeface="Arial"/>
                <a:cs typeface="Arial"/>
              </a:rPr>
              <a:t>clé</a:t>
            </a:r>
            <a:r>
              <a:rPr sz="2000" b="1" spc="-20" dirty="0">
                <a:latin typeface="Arial"/>
                <a:cs typeface="Arial"/>
              </a:rPr>
              <a:t> </a:t>
            </a:r>
            <a:r>
              <a:rPr sz="2000" b="1" dirty="0">
                <a:latin typeface="Arial"/>
                <a:cs typeface="Arial"/>
              </a:rPr>
              <a:t>{ordonné}</a:t>
            </a:r>
            <a:endParaRPr sz="2000">
              <a:latin typeface="Arial"/>
              <a:cs typeface="Arial"/>
            </a:endParaRPr>
          </a:p>
        </p:txBody>
      </p:sp>
      <p:pic>
        <p:nvPicPr>
          <p:cNvPr id="23" name="object 23"/>
          <p:cNvPicPr/>
          <p:nvPr/>
        </p:nvPicPr>
        <p:blipFill>
          <a:blip r:embed="rId11" cstate="print"/>
          <a:stretch>
            <a:fillRect/>
          </a:stretch>
        </p:blipFill>
        <p:spPr>
          <a:xfrm>
            <a:off x="2144776" y="4797361"/>
            <a:ext cx="5614924" cy="142405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67164" y="60452"/>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31</a:t>
            </a:r>
            <a:endParaRPr sz="1200">
              <a:latin typeface="Arial MT"/>
              <a:cs typeface="Arial MT"/>
            </a:endParaRPr>
          </a:p>
        </p:txBody>
      </p:sp>
      <p:grpSp>
        <p:nvGrpSpPr>
          <p:cNvPr id="3" name="object 3"/>
          <p:cNvGrpSpPr/>
          <p:nvPr/>
        </p:nvGrpSpPr>
        <p:grpSpPr>
          <a:xfrm>
            <a:off x="157170" y="304866"/>
            <a:ext cx="1000760" cy="1577975"/>
            <a:chOff x="157170" y="304866"/>
            <a:chExt cx="1000760" cy="1577975"/>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grpSp>
      <p:pic>
        <p:nvPicPr>
          <p:cNvPr id="12" name="object 12"/>
          <p:cNvPicPr/>
          <p:nvPr/>
        </p:nvPicPr>
        <p:blipFill>
          <a:blip r:embed="rId5" cstate="print"/>
          <a:stretch>
            <a:fillRect/>
          </a:stretch>
        </p:blipFill>
        <p:spPr>
          <a:xfrm>
            <a:off x="1275588" y="121920"/>
            <a:ext cx="7394448" cy="937259"/>
          </a:xfrm>
          <a:prstGeom prst="rect">
            <a:avLst/>
          </a:prstGeom>
        </p:spPr>
      </p:pic>
      <p:sp>
        <p:nvSpPr>
          <p:cNvPr id="13" name="object 13"/>
          <p:cNvSpPr txBox="1">
            <a:spLocks noGrp="1"/>
          </p:cNvSpPr>
          <p:nvPr>
            <p:ph type="title"/>
          </p:nvPr>
        </p:nvSpPr>
        <p:spPr>
          <a:prstGeom prst="rect">
            <a:avLst/>
          </a:prstGeom>
        </p:spPr>
        <p:txBody>
          <a:bodyPr vert="horz" wrap="square" lIns="0" tIns="12065" rIns="0" bIns="0" rtlCol="0">
            <a:spAutoFit/>
          </a:bodyPr>
          <a:lstStyle/>
          <a:p>
            <a:pPr marL="13335">
              <a:lnSpc>
                <a:spcPct val="100000"/>
              </a:lnSpc>
              <a:spcBef>
                <a:spcPts val="95"/>
              </a:spcBef>
            </a:pPr>
            <a:r>
              <a:rPr spc="-5" dirty="0"/>
              <a:t>Les</a:t>
            </a:r>
            <a:r>
              <a:rPr spc="-25" dirty="0"/>
              <a:t> </a:t>
            </a:r>
            <a:r>
              <a:rPr spc="-5" dirty="0"/>
              <a:t>diagrammes</a:t>
            </a:r>
            <a:r>
              <a:rPr spc="5" dirty="0"/>
              <a:t> </a:t>
            </a:r>
            <a:r>
              <a:rPr spc="-5" dirty="0"/>
              <a:t>de</a:t>
            </a:r>
            <a:r>
              <a:rPr spc="-10" dirty="0"/>
              <a:t> </a:t>
            </a:r>
            <a:r>
              <a:rPr spc="-5" dirty="0"/>
              <a:t>classes</a:t>
            </a:r>
          </a:p>
        </p:txBody>
      </p:sp>
      <p:grpSp>
        <p:nvGrpSpPr>
          <p:cNvPr id="14" name="object 14"/>
          <p:cNvGrpSpPr/>
          <p:nvPr/>
        </p:nvGrpSpPr>
        <p:grpSpPr>
          <a:xfrm>
            <a:off x="775716" y="2726435"/>
            <a:ext cx="8328659" cy="1597660"/>
            <a:chOff x="775716" y="2726435"/>
            <a:chExt cx="8328659" cy="1597660"/>
          </a:xfrm>
        </p:grpSpPr>
        <p:pic>
          <p:nvPicPr>
            <p:cNvPr id="15" name="object 15"/>
            <p:cNvPicPr/>
            <p:nvPr/>
          </p:nvPicPr>
          <p:blipFill>
            <a:blip r:embed="rId6" cstate="print"/>
            <a:stretch>
              <a:fillRect/>
            </a:stretch>
          </p:blipFill>
          <p:spPr>
            <a:xfrm>
              <a:off x="775716" y="2848355"/>
              <a:ext cx="464820" cy="376427"/>
            </a:xfrm>
            <a:prstGeom prst="rect">
              <a:avLst/>
            </a:prstGeom>
          </p:spPr>
        </p:pic>
        <p:pic>
          <p:nvPicPr>
            <p:cNvPr id="16" name="object 16"/>
            <p:cNvPicPr/>
            <p:nvPr/>
          </p:nvPicPr>
          <p:blipFill>
            <a:blip r:embed="rId7" cstate="print"/>
            <a:stretch>
              <a:fillRect/>
            </a:stretch>
          </p:blipFill>
          <p:spPr>
            <a:xfrm>
              <a:off x="1062228" y="2726435"/>
              <a:ext cx="8042148" cy="499872"/>
            </a:xfrm>
            <a:prstGeom prst="rect">
              <a:avLst/>
            </a:prstGeom>
          </p:spPr>
        </p:pic>
        <p:pic>
          <p:nvPicPr>
            <p:cNvPr id="17" name="object 17"/>
            <p:cNvPicPr/>
            <p:nvPr/>
          </p:nvPicPr>
          <p:blipFill>
            <a:blip r:embed="rId8" cstate="print"/>
            <a:stretch>
              <a:fillRect/>
            </a:stretch>
          </p:blipFill>
          <p:spPr>
            <a:xfrm>
              <a:off x="1062228" y="3092195"/>
              <a:ext cx="7766304" cy="499872"/>
            </a:xfrm>
            <a:prstGeom prst="rect">
              <a:avLst/>
            </a:prstGeom>
          </p:spPr>
        </p:pic>
        <p:pic>
          <p:nvPicPr>
            <p:cNvPr id="18" name="object 18"/>
            <p:cNvPicPr/>
            <p:nvPr/>
          </p:nvPicPr>
          <p:blipFill>
            <a:blip r:embed="rId9" cstate="print"/>
            <a:stretch>
              <a:fillRect/>
            </a:stretch>
          </p:blipFill>
          <p:spPr>
            <a:xfrm>
              <a:off x="1062228" y="3457955"/>
              <a:ext cx="7548372" cy="499872"/>
            </a:xfrm>
            <a:prstGeom prst="rect">
              <a:avLst/>
            </a:prstGeom>
          </p:spPr>
        </p:pic>
        <p:pic>
          <p:nvPicPr>
            <p:cNvPr id="19" name="object 19"/>
            <p:cNvPicPr/>
            <p:nvPr/>
          </p:nvPicPr>
          <p:blipFill>
            <a:blip r:embed="rId10" cstate="print"/>
            <a:stretch>
              <a:fillRect/>
            </a:stretch>
          </p:blipFill>
          <p:spPr>
            <a:xfrm>
              <a:off x="1062228" y="3823715"/>
              <a:ext cx="4143755" cy="499872"/>
            </a:xfrm>
            <a:prstGeom prst="rect">
              <a:avLst/>
            </a:prstGeom>
          </p:spPr>
        </p:pic>
      </p:grpSp>
      <p:sp>
        <p:nvSpPr>
          <p:cNvPr id="20" name="object 20"/>
          <p:cNvSpPr txBox="1"/>
          <p:nvPr/>
        </p:nvSpPr>
        <p:spPr>
          <a:xfrm>
            <a:off x="897127" y="1420113"/>
            <a:ext cx="7917815" cy="2875280"/>
          </a:xfrm>
          <a:prstGeom prst="rect">
            <a:avLst/>
          </a:prstGeom>
        </p:spPr>
        <p:txBody>
          <a:bodyPr vert="horz" wrap="square" lIns="0" tIns="12065" rIns="0" bIns="0" rtlCol="0">
            <a:spAutoFit/>
          </a:bodyPr>
          <a:lstStyle/>
          <a:p>
            <a:pPr marL="257175" algn="ctr">
              <a:lnSpc>
                <a:spcPct val="100000"/>
              </a:lnSpc>
              <a:spcBef>
                <a:spcPts val="95"/>
              </a:spcBef>
            </a:pPr>
            <a:r>
              <a:rPr sz="2800" b="1" spc="-40" dirty="0">
                <a:latin typeface="Constantia"/>
                <a:cs typeface="Constantia"/>
              </a:rPr>
              <a:t>C</a:t>
            </a:r>
            <a:r>
              <a:rPr sz="2800" b="1" spc="-5" dirty="0">
                <a:latin typeface="Constantia"/>
                <a:cs typeface="Constantia"/>
              </a:rPr>
              <a:t>ont</a:t>
            </a:r>
            <a:r>
              <a:rPr sz="2800" b="1" spc="-60" dirty="0">
                <a:latin typeface="Constantia"/>
                <a:cs typeface="Constantia"/>
              </a:rPr>
              <a:t>r</a:t>
            </a:r>
            <a:r>
              <a:rPr sz="2800" b="1" spc="-5" dirty="0">
                <a:latin typeface="Constantia"/>
                <a:cs typeface="Constantia"/>
              </a:rPr>
              <a:t>ain</a:t>
            </a:r>
            <a:r>
              <a:rPr sz="2800" b="1" spc="-55" dirty="0">
                <a:latin typeface="Constantia"/>
                <a:cs typeface="Constantia"/>
              </a:rPr>
              <a:t>t</a:t>
            </a:r>
            <a:r>
              <a:rPr sz="2800" b="1" spc="-5" dirty="0">
                <a:latin typeface="Constantia"/>
                <a:cs typeface="Constantia"/>
              </a:rPr>
              <a:t>es</a:t>
            </a:r>
            <a:r>
              <a:rPr sz="2800" b="1" spc="-120" dirty="0">
                <a:latin typeface="Constantia"/>
                <a:cs typeface="Constantia"/>
              </a:rPr>
              <a:t> </a:t>
            </a:r>
            <a:r>
              <a:rPr sz="2800" b="1" spc="-5" dirty="0">
                <a:latin typeface="Constantia"/>
                <a:cs typeface="Constantia"/>
              </a:rPr>
              <a:t>sur</a:t>
            </a:r>
            <a:r>
              <a:rPr sz="2800" b="1" spc="-160" dirty="0">
                <a:latin typeface="Constantia"/>
                <a:cs typeface="Constantia"/>
              </a:rPr>
              <a:t> </a:t>
            </a:r>
            <a:r>
              <a:rPr sz="2800" b="1" spc="-5" dirty="0">
                <a:latin typeface="Constantia"/>
                <a:cs typeface="Constantia"/>
              </a:rPr>
              <a:t>as</a:t>
            </a:r>
            <a:r>
              <a:rPr sz="2800" b="1" spc="-20" dirty="0">
                <a:latin typeface="Constantia"/>
                <a:cs typeface="Constantia"/>
              </a:rPr>
              <a:t>s</a:t>
            </a:r>
            <a:r>
              <a:rPr sz="2800" b="1" spc="-5" dirty="0">
                <a:latin typeface="Constantia"/>
                <a:cs typeface="Constantia"/>
              </a:rPr>
              <a:t>ociat</a:t>
            </a:r>
            <a:r>
              <a:rPr sz="2800" b="1" spc="-15" dirty="0">
                <a:latin typeface="Constantia"/>
                <a:cs typeface="Constantia"/>
              </a:rPr>
              <a:t>i</a:t>
            </a:r>
            <a:r>
              <a:rPr sz="2800" b="1" spc="-5" dirty="0">
                <a:latin typeface="Constantia"/>
                <a:cs typeface="Constantia"/>
              </a:rPr>
              <a:t>ons</a:t>
            </a:r>
            <a:endParaRPr sz="2800">
              <a:latin typeface="Constantia"/>
              <a:cs typeface="Constantia"/>
            </a:endParaRPr>
          </a:p>
          <a:p>
            <a:pPr marL="2431415">
              <a:lnSpc>
                <a:spcPct val="100000"/>
              </a:lnSpc>
              <a:spcBef>
                <a:spcPts val="1905"/>
              </a:spcBef>
            </a:pPr>
            <a:r>
              <a:rPr sz="1400" b="1" dirty="0">
                <a:latin typeface="Times New Roman"/>
                <a:cs typeface="Times New Roman"/>
              </a:rPr>
              <a:t>Les</a:t>
            </a:r>
            <a:r>
              <a:rPr sz="1400" b="1" spc="-30" dirty="0">
                <a:latin typeface="Times New Roman"/>
                <a:cs typeface="Times New Roman"/>
              </a:rPr>
              <a:t> </a:t>
            </a:r>
            <a:r>
              <a:rPr sz="1400" b="1" spc="-5" dirty="0">
                <a:latin typeface="Times New Roman"/>
                <a:cs typeface="Times New Roman"/>
              </a:rPr>
              <a:t>contraintes</a:t>
            </a:r>
            <a:r>
              <a:rPr sz="1400" b="1" spc="-45" dirty="0">
                <a:latin typeface="Times New Roman"/>
                <a:cs typeface="Times New Roman"/>
              </a:rPr>
              <a:t> </a:t>
            </a:r>
            <a:r>
              <a:rPr sz="1400" b="1" dirty="0">
                <a:latin typeface="Times New Roman"/>
                <a:cs typeface="Times New Roman"/>
              </a:rPr>
              <a:t>d’exclusion</a:t>
            </a:r>
            <a:endParaRPr sz="1400">
              <a:latin typeface="Times New Roman"/>
              <a:cs typeface="Times New Roman"/>
            </a:endParaRPr>
          </a:p>
          <a:p>
            <a:pPr>
              <a:lnSpc>
                <a:spcPct val="100000"/>
              </a:lnSpc>
            </a:pPr>
            <a:endParaRPr sz="1500">
              <a:latin typeface="Times New Roman"/>
              <a:cs typeface="Times New Roman"/>
            </a:endParaRPr>
          </a:p>
          <a:p>
            <a:pPr>
              <a:lnSpc>
                <a:spcPct val="100000"/>
              </a:lnSpc>
              <a:spcBef>
                <a:spcPts val="5"/>
              </a:spcBef>
            </a:pPr>
            <a:endParaRPr sz="1950">
              <a:latin typeface="Times New Roman"/>
              <a:cs typeface="Times New Roman"/>
            </a:endParaRPr>
          </a:p>
          <a:p>
            <a:pPr marL="355600" marR="5080" indent="-342900">
              <a:lnSpc>
                <a:spcPct val="100000"/>
              </a:lnSpc>
              <a:buClr>
                <a:srgbClr val="FB0028"/>
              </a:buClr>
              <a:buSzPct val="75000"/>
              <a:buFont typeface="Wingdings"/>
              <a:buChar char=""/>
              <a:tabLst>
                <a:tab pos="354965" algn="l"/>
                <a:tab pos="355600" algn="l"/>
              </a:tabLst>
            </a:pPr>
            <a:r>
              <a:rPr sz="2400" b="1" spc="-5" dirty="0">
                <a:latin typeface="Arial"/>
                <a:cs typeface="Arial"/>
              </a:rPr>
              <a:t>Ce </a:t>
            </a:r>
            <a:r>
              <a:rPr sz="2400" b="1" spc="-10" dirty="0">
                <a:latin typeface="Arial"/>
                <a:cs typeface="Arial"/>
              </a:rPr>
              <a:t>type</a:t>
            </a:r>
            <a:r>
              <a:rPr sz="2400" b="1" spc="25" dirty="0">
                <a:latin typeface="Arial"/>
                <a:cs typeface="Arial"/>
              </a:rPr>
              <a:t> </a:t>
            </a:r>
            <a:r>
              <a:rPr sz="2400" b="1" spc="-5" dirty="0">
                <a:latin typeface="Arial"/>
                <a:cs typeface="Arial"/>
              </a:rPr>
              <a:t>de</a:t>
            </a:r>
            <a:r>
              <a:rPr sz="2400" b="1" spc="10" dirty="0">
                <a:latin typeface="Arial"/>
                <a:cs typeface="Arial"/>
              </a:rPr>
              <a:t> </a:t>
            </a:r>
            <a:r>
              <a:rPr sz="2400" b="1" spc="-5" dirty="0">
                <a:latin typeface="Arial"/>
                <a:cs typeface="Arial"/>
              </a:rPr>
              <a:t>contrainte</a:t>
            </a:r>
            <a:r>
              <a:rPr sz="2400" b="1" spc="5" dirty="0">
                <a:latin typeface="Arial"/>
                <a:cs typeface="Arial"/>
              </a:rPr>
              <a:t> </a:t>
            </a:r>
            <a:r>
              <a:rPr sz="2400" b="1" spc="-5" dirty="0">
                <a:latin typeface="Arial"/>
                <a:cs typeface="Arial"/>
              </a:rPr>
              <a:t>permet</a:t>
            </a:r>
            <a:r>
              <a:rPr sz="2400" b="1" spc="5" dirty="0">
                <a:latin typeface="Arial"/>
                <a:cs typeface="Arial"/>
              </a:rPr>
              <a:t> </a:t>
            </a:r>
            <a:r>
              <a:rPr sz="2400" b="1" spc="-5" dirty="0">
                <a:latin typeface="Arial"/>
                <a:cs typeface="Arial"/>
              </a:rPr>
              <a:t>de</a:t>
            </a:r>
            <a:r>
              <a:rPr sz="2400" b="1" spc="10" dirty="0">
                <a:latin typeface="Arial"/>
                <a:cs typeface="Arial"/>
              </a:rPr>
              <a:t> </a:t>
            </a:r>
            <a:r>
              <a:rPr sz="2400" b="1" spc="-5" dirty="0">
                <a:latin typeface="Arial"/>
                <a:cs typeface="Arial"/>
              </a:rPr>
              <a:t>modéliser</a:t>
            </a:r>
            <a:r>
              <a:rPr sz="2400" b="1" spc="5" dirty="0">
                <a:latin typeface="Arial"/>
                <a:cs typeface="Arial"/>
              </a:rPr>
              <a:t> </a:t>
            </a:r>
            <a:r>
              <a:rPr sz="2400" b="1" spc="-5" dirty="0">
                <a:latin typeface="Arial"/>
                <a:cs typeface="Arial"/>
              </a:rPr>
              <a:t>le cas</a:t>
            </a:r>
            <a:r>
              <a:rPr sz="2400" b="1" dirty="0">
                <a:latin typeface="Arial"/>
                <a:cs typeface="Arial"/>
              </a:rPr>
              <a:t> où </a:t>
            </a:r>
            <a:r>
              <a:rPr sz="2400" b="1" spc="-655" dirty="0">
                <a:latin typeface="Arial"/>
                <a:cs typeface="Arial"/>
              </a:rPr>
              <a:t> </a:t>
            </a:r>
            <a:r>
              <a:rPr sz="2400" b="1" dirty="0">
                <a:latin typeface="Arial"/>
                <a:cs typeface="Arial"/>
              </a:rPr>
              <a:t>pour une </a:t>
            </a:r>
            <a:r>
              <a:rPr sz="2400" b="1" spc="-5" dirty="0">
                <a:latin typeface="Arial"/>
                <a:cs typeface="Arial"/>
              </a:rPr>
              <a:t>instance donnée </a:t>
            </a:r>
            <a:r>
              <a:rPr sz="2400" b="1" dirty="0">
                <a:latin typeface="Arial"/>
                <a:cs typeface="Arial"/>
              </a:rPr>
              <a:t>d’une </a:t>
            </a:r>
            <a:r>
              <a:rPr sz="2400" b="1" spc="-5" dirty="0">
                <a:latin typeface="Arial"/>
                <a:cs typeface="Arial"/>
              </a:rPr>
              <a:t>classe, </a:t>
            </a:r>
            <a:r>
              <a:rPr sz="2400" b="1" dirty="0">
                <a:latin typeface="Arial"/>
                <a:cs typeface="Arial"/>
              </a:rPr>
              <a:t>une </a:t>
            </a:r>
            <a:r>
              <a:rPr sz="2400" b="1" spc="-5" dirty="0">
                <a:latin typeface="Arial"/>
                <a:cs typeface="Arial"/>
              </a:rPr>
              <a:t>seule </a:t>
            </a:r>
            <a:r>
              <a:rPr sz="2400" b="1" dirty="0">
                <a:latin typeface="Arial"/>
                <a:cs typeface="Arial"/>
              </a:rPr>
              <a:t> </a:t>
            </a:r>
            <a:r>
              <a:rPr sz="2400" b="1" spc="-5" dirty="0">
                <a:latin typeface="Arial"/>
                <a:cs typeface="Arial"/>
              </a:rPr>
              <a:t>association,</a:t>
            </a:r>
            <a:r>
              <a:rPr sz="2400" b="1" spc="-25" dirty="0">
                <a:latin typeface="Arial"/>
                <a:cs typeface="Arial"/>
              </a:rPr>
              <a:t> </a:t>
            </a:r>
            <a:r>
              <a:rPr sz="2400" b="1" spc="-5" dirty="0">
                <a:latin typeface="Arial"/>
                <a:cs typeface="Arial"/>
              </a:rPr>
              <a:t>parmi</a:t>
            </a:r>
            <a:r>
              <a:rPr sz="2400" b="1" spc="10" dirty="0">
                <a:latin typeface="Arial"/>
                <a:cs typeface="Arial"/>
              </a:rPr>
              <a:t> </a:t>
            </a:r>
            <a:r>
              <a:rPr sz="2400" b="1" spc="-5" dirty="0">
                <a:latin typeface="Arial"/>
                <a:cs typeface="Arial"/>
              </a:rPr>
              <a:t>plusieurs</a:t>
            </a:r>
            <a:r>
              <a:rPr sz="2400" b="1" spc="-10" dirty="0">
                <a:latin typeface="Arial"/>
                <a:cs typeface="Arial"/>
              </a:rPr>
              <a:t> </a:t>
            </a:r>
            <a:r>
              <a:rPr sz="2400" b="1" spc="-5" dirty="0">
                <a:latin typeface="Arial"/>
                <a:cs typeface="Arial"/>
              </a:rPr>
              <a:t>possibles, peut</a:t>
            </a:r>
            <a:r>
              <a:rPr sz="2400" b="1" spc="10" dirty="0">
                <a:latin typeface="Arial"/>
                <a:cs typeface="Arial"/>
              </a:rPr>
              <a:t> </a:t>
            </a:r>
            <a:r>
              <a:rPr sz="2400" b="1" spc="-5" dirty="0">
                <a:latin typeface="Arial"/>
                <a:cs typeface="Arial"/>
              </a:rPr>
              <a:t>être </a:t>
            </a:r>
            <a:r>
              <a:rPr sz="2400" b="1" dirty="0">
                <a:latin typeface="Arial"/>
                <a:cs typeface="Arial"/>
              </a:rPr>
              <a:t> valide</a:t>
            </a:r>
            <a:r>
              <a:rPr sz="2400" b="1" spc="-35" dirty="0">
                <a:latin typeface="Arial"/>
                <a:cs typeface="Arial"/>
              </a:rPr>
              <a:t> </a:t>
            </a:r>
            <a:r>
              <a:rPr sz="2400" b="1" dirty="0">
                <a:latin typeface="Arial"/>
                <a:cs typeface="Arial"/>
              </a:rPr>
              <a:t>à un</a:t>
            </a:r>
            <a:r>
              <a:rPr sz="2400" b="1" spc="-15" dirty="0">
                <a:latin typeface="Arial"/>
                <a:cs typeface="Arial"/>
              </a:rPr>
              <a:t> </a:t>
            </a:r>
            <a:r>
              <a:rPr sz="2400" b="1" dirty="0">
                <a:latin typeface="Arial"/>
                <a:cs typeface="Arial"/>
              </a:rPr>
              <a:t>instant</a:t>
            </a:r>
            <a:r>
              <a:rPr sz="2400" b="1" spc="-30" dirty="0">
                <a:latin typeface="Arial"/>
                <a:cs typeface="Arial"/>
              </a:rPr>
              <a:t> </a:t>
            </a:r>
            <a:r>
              <a:rPr sz="2400" b="1" spc="-5" dirty="0">
                <a:latin typeface="Arial"/>
                <a:cs typeface="Arial"/>
              </a:rPr>
              <a:t>donné</a:t>
            </a:r>
            <a:endParaRPr sz="2400">
              <a:latin typeface="Arial"/>
              <a:cs typeface="Arial"/>
            </a:endParaRPr>
          </a:p>
        </p:txBody>
      </p:sp>
      <p:pic>
        <p:nvPicPr>
          <p:cNvPr id="21" name="object 21"/>
          <p:cNvPicPr/>
          <p:nvPr/>
        </p:nvPicPr>
        <p:blipFill>
          <a:blip r:embed="rId11" cstate="print"/>
          <a:stretch>
            <a:fillRect/>
          </a:stretch>
        </p:blipFill>
        <p:spPr>
          <a:xfrm>
            <a:off x="2378075" y="5157787"/>
            <a:ext cx="5461000" cy="1295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67164" y="60452"/>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32</a:t>
            </a:r>
            <a:endParaRPr sz="1200">
              <a:latin typeface="Arial MT"/>
              <a:cs typeface="Arial MT"/>
            </a:endParaRPr>
          </a:p>
        </p:txBody>
      </p:sp>
      <p:grpSp>
        <p:nvGrpSpPr>
          <p:cNvPr id="3" name="object 3"/>
          <p:cNvGrpSpPr/>
          <p:nvPr/>
        </p:nvGrpSpPr>
        <p:grpSpPr>
          <a:xfrm>
            <a:off x="157170" y="304866"/>
            <a:ext cx="1000760" cy="1577975"/>
            <a:chOff x="157170" y="304866"/>
            <a:chExt cx="1000760" cy="1577975"/>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grpSp>
      <p:grpSp>
        <p:nvGrpSpPr>
          <p:cNvPr id="12" name="object 12"/>
          <p:cNvGrpSpPr/>
          <p:nvPr/>
        </p:nvGrpSpPr>
        <p:grpSpPr>
          <a:xfrm>
            <a:off x="1100327" y="2979420"/>
            <a:ext cx="7531734" cy="866140"/>
            <a:chOff x="1100327" y="2979420"/>
            <a:chExt cx="7531734" cy="866140"/>
          </a:xfrm>
        </p:grpSpPr>
        <p:pic>
          <p:nvPicPr>
            <p:cNvPr id="13" name="object 13"/>
            <p:cNvPicPr/>
            <p:nvPr/>
          </p:nvPicPr>
          <p:blipFill>
            <a:blip r:embed="rId5" cstate="print"/>
            <a:stretch>
              <a:fillRect/>
            </a:stretch>
          </p:blipFill>
          <p:spPr>
            <a:xfrm>
              <a:off x="1100327" y="3099816"/>
              <a:ext cx="464820" cy="376427"/>
            </a:xfrm>
            <a:prstGeom prst="rect">
              <a:avLst/>
            </a:prstGeom>
          </p:spPr>
        </p:pic>
        <p:pic>
          <p:nvPicPr>
            <p:cNvPr id="14" name="object 14"/>
            <p:cNvPicPr/>
            <p:nvPr/>
          </p:nvPicPr>
          <p:blipFill>
            <a:blip r:embed="rId6" cstate="print"/>
            <a:stretch>
              <a:fillRect/>
            </a:stretch>
          </p:blipFill>
          <p:spPr>
            <a:xfrm>
              <a:off x="1386839" y="2979420"/>
              <a:ext cx="3232404" cy="499872"/>
            </a:xfrm>
            <a:prstGeom prst="rect">
              <a:avLst/>
            </a:prstGeom>
          </p:spPr>
        </p:pic>
        <p:pic>
          <p:nvPicPr>
            <p:cNvPr id="15" name="object 15"/>
            <p:cNvPicPr/>
            <p:nvPr/>
          </p:nvPicPr>
          <p:blipFill>
            <a:blip r:embed="rId7" cstate="print"/>
            <a:stretch>
              <a:fillRect/>
            </a:stretch>
          </p:blipFill>
          <p:spPr>
            <a:xfrm>
              <a:off x="4210811" y="2979420"/>
              <a:ext cx="510539" cy="499872"/>
            </a:xfrm>
            <a:prstGeom prst="rect">
              <a:avLst/>
            </a:prstGeom>
          </p:spPr>
        </p:pic>
        <p:pic>
          <p:nvPicPr>
            <p:cNvPr id="16" name="object 16"/>
            <p:cNvPicPr/>
            <p:nvPr/>
          </p:nvPicPr>
          <p:blipFill>
            <a:blip r:embed="rId8" cstate="print"/>
            <a:stretch>
              <a:fillRect/>
            </a:stretch>
          </p:blipFill>
          <p:spPr>
            <a:xfrm>
              <a:off x="4312920" y="2979420"/>
              <a:ext cx="4265676" cy="499872"/>
            </a:xfrm>
            <a:prstGeom prst="rect">
              <a:avLst/>
            </a:prstGeom>
          </p:spPr>
        </p:pic>
        <p:pic>
          <p:nvPicPr>
            <p:cNvPr id="17" name="object 17"/>
            <p:cNvPicPr/>
            <p:nvPr/>
          </p:nvPicPr>
          <p:blipFill>
            <a:blip r:embed="rId9" cstate="print"/>
            <a:stretch>
              <a:fillRect/>
            </a:stretch>
          </p:blipFill>
          <p:spPr>
            <a:xfrm>
              <a:off x="1386839" y="3345180"/>
              <a:ext cx="7245096" cy="499872"/>
            </a:xfrm>
            <a:prstGeom prst="rect">
              <a:avLst/>
            </a:prstGeom>
          </p:spPr>
        </p:pic>
      </p:grpSp>
      <p:sp>
        <p:nvSpPr>
          <p:cNvPr id="18" name="object 18"/>
          <p:cNvSpPr txBox="1"/>
          <p:nvPr/>
        </p:nvSpPr>
        <p:spPr>
          <a:xfrm>
            <a:off x="1221130" y="3058414"/>
            <a:ext cx="7203440" cy="756920"/>
          </a:xfrm>
          <a:prstGeom prst="rect">
            <a:avLst/>
          </a:prstGeom>
        </p:spPr>
        <p:txBody>
          <a:bodyPr vert="horz" wrap="square" lIns="0" tIns="12700" rIns="0" bIns="0" rtlCol="0">
            <a:spAutoFit/>
          </a:bodyPr>
          <a:lstStyle/>
          <a:p>
            <a:pPr marL="354965" marR="5080" indent="-342900">
              <a:lnSpc>
                <a:spcPct val="100000"/>
              </a:lnSpc>
              <a:spcBef>
                <a:spcPts val="100"/>
              </a:spcBef>
              <a:buClr>
                <a:srgbClr val="FB0028"/>
              </a:buClr>
              <a:buSzPct val="75000"/>
              <a:buFont typeface="Wingdings"/>
              <a:buChar char=""/>
              <a:tabLst>
                <a:tab pos="354965" algn="l"/>
                <a:tab pos="355600" algn="l"/>
              </a:tabLst>
            </a:pPr>
            <a:r>
              <a:rPr sz="2400" b="1" spc="-5" dirty="0">
                <a:latin typeface="Arial"/>
                <a:cs typeface="Arial"/>
              </a:rPr>
              <a:t>La contrainte {sous-ensemble} </a:t>
            </a:r>
            <a:r>
              <a:rPr sz="2400" b="1" dirty="0">
                <a:latin typeface="Arial"/>
                <a:cs typeface="Arial"/>
              </a:rPr>
              <a:t>indique qu’une </a:t>
            </a:r>
            <a:r>
              <a:rPr sz="2400" b="1" spc="5" dirty="0">
                <a:latin typeface="Arial"/>
                <a:cs typeface="Arial"/>
              </a:rPr>
              <a:t> </a:t>
            </a:r>
            <a:r>
              <a:rPr sz="2400" b="1" dirty="0">
                <a:latin typeface="Arial"/>
                <a:cs typeface="Arial"/>
              </a:rPr>
              <a:t>collection</a:t>
            </a:r>
            <a:r>
              <a:rPr sz="2400" b="1" spc="-60" dirty="0">
                <a:latin typeface="Arial"/>
                <a:cs typeface="Arial"/>
              </a:rPr>
              <a:t> </a:t>
            </a:r>
            <a:r>
              <a:rPr sz="2400" b="1" spc="-5" dirty="0">
                <a:latin typeface="Arial"/>
                <a:cs typeface="Arial"/>
              </a:rPr>
              <a:t>est </a:t>
            </a:r>
            <a:r>
              <a:rPr sz="2400" b="1" dirty="0">
                <a:latin typeface="Arial"/>
                <a:cs typeface="Arial"/>
              </a:rPr>
              <a:t>incluse</a:t>
            </a:r>
            <a:r>
              <a:rPr sz="2400" b="1" spc="-15" dirty="0">
                <a:latin typeface="Arial"/>
                <a:cs typeface="Arial"/>
              </a:rPr>
              <a:t> </a:t>
            </a:r>
            <a:r>
              <a:rPr sz="2400" b="1" spc="-5" dirty="0">
                <a:latin typeface="Arial"/>
                <a:cs typeface="Arial"/>
              </a:rPr>
              <a:t>dans</a:t>
            </a:r>
            <a:r>
              <a:rPr sz="2400" b="1" spc="-20" dirty="0">
                <a:latin typeface="Arial"/>
                <a:cs typeface="Arial"/>
              </a:rPr>
              <a:t> </a:t>
            </a:r>
            <a:r>
              <a:rPr sz="2400" b="1" dirty="0">
                <a:latin typeface="Arial"/>
                <a:cs typeface="Arial"/>
              </a:rPr>
              <a:t>une</a:t>
            </a:r>
            <a:r>
              <a:rPr sz="2400" b="1" spc="-15" dirty="0">
                <a:latin typeface="Arial"/>
                <a:cs typeface="Arial"/>
              </a:rPr>
              <a:t> </a:t>
            </a:r>
            <a:r>
              <a:rPr sz="2400" b="1" spc="-5" dirty="0">
                <a:latin typeface="Arial"/>
                <a:cs typeface="Arial"/>
              </a:rPr>
              <a:t>autre</a:t>
            </a:r>
            <a:r>
              <a:rPr sz="2400" b="1" spc="-10" dirty="0">
                <a:latin typeface="Arial"/>
                <a:cs typeface="Arial"/>
              </a:rPr>
              <a:t> </a:t>
            </a:r>
            <a:r>
              <a:rPr sz="2400" b="1" dirty="0">
                <a:latin typeface="Arial"/>
                <a:cs typeface="Arial"/>
              </a:rPr>
              <a:t>collection</a:t>
            </a:r>
            <a:endParaRPr sz="2400">
              <a:latin typeface="Arial"/>
              <a:cs typeface="Arial"/>
            </a:endParaRPr>
          </a:p>
        </p:txBody>
      </p:sp>
      <p:pic>
        <p:nvPicPr>
          <p:cNvPr id="19" name="object 19"/>
          <p:cNvPicPr/>
          <p:nvPr/>
        </p:nvPicPr>
        <p:blipFill>
          <a:blip r:embed="rId10" cstate="print"/>
          <a:stretch>
            <a:fillRect/>
          </a:stretch>
        </p:blipFill>
        <p:spPr>
          <a:xfrm>
            <a:off x="1838325" y="4029075"/>
            <a:ext cx="5467350" cy="1114425"/>
          </a:xfrm>
          <a:prstGeom prst="rect">
            <a:avLst/>
          </a:prstGeom>
        </p:spPr>
      </p:pic>
      <p:pic>
        <p:nvPicPr>
          <p:cNvPr id="20" name="object 20"/>
          <p:cNvPicPr/>
          <p:nvPr/>
        </p:nvPicPr>
        <p:blipFill>
          <a:blip r:embed="rId11" cstate="print"/>
          <a:stretch>
            <a:fillRect/>
          </a:stretch>
        </p:blipFill>
        <p:spPr>
          <a:xfrm>
            <a:off x="1275588" y="121920"/>
            <a:ext cx="7394448" cy="937259"/>
          </a:xfrm>
          <a:prstGeom prst="rect">
            <a:avLst/>
          </a:prstGeom>
        </p:spPr>
      </p:pic>
      <p:sp>
        <p:nvSpPr>
          <p:cNvPr id="21" name="object 21"/>
          <p:cNvSpPr txBox="1">
            <a:spLocks noGrp="1"/>
          </p:cNvSpPr>
          <p:nvPr>
            <p:ph type="title"/>
          </p:nvPr>
        </p:nvSpPr>
        <p:spPr>
          <a:prstGeom prst="rect">
            <a:avLst/>
          </a:prstGeom>
        </p:spPr>
        <p:txBody>
          <a:bodyPr vert="horz" wrap="square" lIns="0" tIns="12065" rIns="0" bIns="0" rtlCol="0">
            <a:spAutoFit/>
          </a:bodyPr>
          <a:lstStyle/>
          <a:p>
            <a:pPr marL="13335">
              <a:lnSpc>
                <a:spcPct val="100000"/>
              </a:lnSpc>
              <a:spcBef>
                <a:spcPts val="95"/>
              </a:spcBef>
            </a:pPr>
            <a:r>
              <a:rPr spc="-5" dirty="0"/>
              <a:t>Les</a:t>
            </a:r>
            <a:r>
              <a:rPr spc="-25" dirty="0"/>
              <a:t> </a:t>
            </a:r>
            <a:r>
              <a:rPr spc="-5" dirty="0"/>
              <a:t>diagrammes</a:t>
            </a:r>
            <a:r>
              <a:rPr spc="5" dirty="0"/>
              <a:t> </a:t>
            </a:r>
            <a:r>
              <a:rPr spc="-5" dirty="0"/>
              <a:t>de</a:t>
            </a:r>
            <a:r>
              <a:rPr spc="-10" dirty="0"/>
              <a:t> </a:t>
            </a:r>
            <a:r>
              <a:rPr spc="-5" dirty="0"/>
              <a:t>classes</a:t>
            </a:r>
          </a:p>
        </p:txBody>
      </p:sp>
      <p:sp>
        <p:nvSpPr>
          <p:cNvPr id="22" name="object 22"/>
          <p:cNvSpPr txBox="1"/>
          <p:nvPr/>
        </p:nvSpPr>
        <p:spPr>
          <a:xfrm>
            <a:off x="2614422" y="1420113"/>
            <a:ext cx="4740275" cy="907415"/>
          </a:xfrm>
          <a:prstGeom prst="rect">
            <a:avLst/>
          </a:prstGeom>
        </p:spPr>
        <p:txBody>
          <a:bodyPr vert="horz" wrap="square" lIns="0" tIns="12065" rIns="0" bIns="0" rtlCol="0">
            <a:spAutoFit/>
          </a:bodyPr>
          <a:lstStyle/>
          <a:p>
            <a:pPr marL="12700">
              <a:lnSpc>
                <a:spcPct val="100000"/>
              </a:lnSpc>
              <a:spcBef>
                <a:spcPts val="95"/>
              </a:spcBef>
            </a:pPr>
            <a:r>
              <a:rPr sz="2800" b="1" spc="-40" dirty="0">
                <a:latin typeface="Constantia"/>
                <a:cs typeface="Constantia"/>
              </a:rPr>
              <a:t>C</a:t>
            </a:r>
            <a:r>
              <a:rPr sz="2800" b="1" spc="-5" dirty="0">
                <a:latin typeface="Constantia"/>
                <a:cs typeface="Constantia"/>
              </a:rPr>
              <a:t>ont</a:t>
            </a:r>
            <a:r>
              <a:rPr sz="2800" b="1" spc="-60" dirty="0">
                <a:latin typeface="Constantia"/>
                <a:cs typeface="Constantia"/>
              </a:rPr>
              <a:t>r</a:t>
            </a:r>
            <a:r>
              <a:rPr sz="2800" b="1" spc="-5" dirty="0">
                <a:latin typeface="Constantia"/>
                <a:cs typeface="Constantia"/>
              </a:rPr>
              <a:t>ain</a:t>
            </a:r>
            <a:r>
              <a:rPr sz="2800" b="1" spc="-55" dirty="0">
                <a:latin typeface="Constantia"/>
                <a:cs typeface="Constantia"/>
              </a:rPr>
              <a:t>t</a:t>
            </a:r>
            <a:r>
              <a:rPr sz="2800" b="1" spc="-5" dirty="0">
                <a:latin typeface="Constantia"/>
                <a:cs typeface="Constantia"/>
              </a:rPr>
              <a:t>es</a:t>
            </a:r>
            <a:r>
              <a:rPr sz="2800" b="1" spc="-120" dirty="0">
                <a:latin typeface="Constantia"/>
                <a:cs typeface="Constantia"/>
              </a:rPr>
              <a:t> </a:t>
            </a:r>
            <a:r>
              <a:rPr sz="2800" b="1" spc="-5" dirty="0">
                <a:latin typeface="Constantia"/>
                <a:cs typeface="Constantia"/>
              </a:rPr>
              <a:t>sur</a:t>
            </a:r>
            <a:r>
              <a:rPr sz="2800" b="1" spc="-160" dirty="0">
                <a:latin typeface="Constantia"/>
                <a:cs typeface="Constantia"/>
              </a:rPr>
              <a:t> </a:t>
            </a:r>
            <a:r>
              <a:rPr sz="2800" b="1" spc="-5" dirty="0">
                <a:latin typeface="Constantia"/>
                <a:cs typeface="Constantia"/>
              </a:rPr>
              <a:t>as</a:t>
            </a:r>
            <a:r>
              <a:rPr sz="2800" b="1" spc="-20" dirty="0">
                <a:latin typeface="Constantia"/>
                <a:cs typeface="Constantia"/>
              </a:rPr>
              <a:t>s</a:t>
            </a:r>
            <a:r>
              <a:rPr sz="2800" b="1" spc="-5" dirty="0">
                <a:latin typeface="Constantia"/>
                <a:cs typeface="Constantia"/>
              </a:rPr>
              <a:t>ociat</a:t>
            </a:r>
            <a:r>
              <a:rPr sz="2800" b="1" spc="-15" dirty="0">
                <a:latin typeface="Constantia"/>
                <a:cs typeface="Constantia"/>
              </a:rPr>
              <a:t>i</a:t>
            </a:r>
            <a:r>
              <a:rPr sz="2800" b="1" spc="-5" dirty="0">
                <a:latin typeface="Constantia"/>
                <a:cs typeface="Constantia"/>
              </a:rPr>
              <a:t>ons</a:t>
            </a:r>
            <a:endParaRPr sz="2800">
              <a:latin typeface="Constantia"/>
              <a:cs typeface="Constantia"/>
            </a:endParaRPr>
          </a:p>
          <a:p>
            <a:pPr marL="714375">
              <a:lnSpc>
                <a:spcPct val="100000"/>
              </a:lnSpc>
              <a:spcBef>
                <a:spcPts val="1905"/>
              </a:spcBef>
            </a:pPr>
            <a:r>
              <a:rPr sz="1400" b="1" dirty="0">
                <a:latin typeface="Times New Roman"/>
                <a:cs typeface="Times New Roman"/>
              </a:rPr>
              <a:t>Les</a:t>
            </a:r>
            <a:r>
              <a:rPr sz="1400" b="1" spc="-25" dirty="0">
                <a:latin typeface="Times New Roman"/>
                <a:cs typeface="Times New Roman"/>
              </a:rPr>
              <a:t> </a:t>
            </a:r>
            <a:r>
              <a:rPr sz="1400" b="1" dirty="0">
                <a:latin typeface="Times New Roman"/>
                <a:cs typeface="Times New Roman"/>
              </a:rPr>
              <a:t>contraintes</a:t>
            </a:r>
            <a:r>
              <a:rPr sz="1400" b="1" spc="-45" dirty="0">
                <a:latin typeface="Times New Roman"/>
                <a:cs typeface="Times New Roman"/>
              </a:rPr>
              <a:t> </a:t>
            </a:r>
            <a:r>
              <a:rPr sz="1400" b="1" dirty="0">
                <a:latin typeface="Times New Roman"/>
                <a:cs typeface="Times New Roman"/>
              </a:rPr>
              <a:t>de</a:t>
            </a:r>
            <a:r>
              <a:rPr sz="1400" b="1" spc="-25" dirty="0">
                <a:latin typeface="Times New Roman"/>
                <a:cs typeface="Times New Roman"/>
              </a:rPr>
              <a:t> </a:t>
            </a:r>
            <a:r>
              <a:rPr sz="1400" b="1" dirty="0">
                <a:latin typeface="Times New Roman"/>
                <a:cs typeface="Times New Roman"/>
              </a:rPr>
              <a:t>sous-ensemble</a:t>
            </a:r>
            <a:endParaRPr sz="140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3">
            <a:extLst>
              <a:ext uri="{FF2B5EF4-FFF2-40B4-BE49-F238E27FC236}">
                <a16:creationId xmlns:a16="http://schemas.microsoft.com/office/drawing/2014/main" id="{E908DEF6-07D8-232A-67F2-9FF2069269E9}"/>
              </a:ext>
            </a:extLst>
          </p:cNvPr>
          <p:cNvGrpSpPr/>
          <p:nvPr/>
        </p:nvGrpSpPr>
        <p:grpSpPr>
          <a:xfrm>
            <a:off x="157170" y="192324"/>
            <a:ext cx="1000343" cy="1578230"/>
            <a:chOff x="157170" y="304866"/>
            <a:chExt cx="1000343" cy="1578230"/>
          </a:xfrm>
        </p:grpSpPr>
        <p:sp>
          <p:nvSpPr>
            <p:cNvPr id="3" name="object 4">
              <a:extLst>
                <a:ext uri="{FF2B5EF4-FFF2-40B4-BE49-F238E27FC236}">
                  <a16:creationId xmlns:a16="http://schemas.microsoft.com/office/drawing/2014/main" id="{7B11FE68-D941-DFE6-B14A-531B5525AB48}"/>
                </a:ext>
              </a:extLst>
            </p:cNvPr>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4" name="object 5">
              <a:extLst>
                <a:ext uri="{FF2B5EF4-FFF2-40B4-BE49-F238E27FC236}">
                  <a16:creationId xmlns:a16="http://schemas.microsoft.com/office/drawing/2014/main" id="{7BB4975E-FC81-993B-19B7-EE6F54877A30}"/>
                </a:ext>
              </a:extLst>
            </p:cNvPr>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5" name="object 6">
              <a:extLst>
                <a:ext uri="{FF2B5EF4-FFF2-40B4-BE49-F238E27FC236}">
                  <a16:creationId xmlns:a16="http://schemas.microsoft.com/office/drawing/2014/main" id="{7954F9C8-DFD0-ADFD-271E-ECA5104CD332}"/>
                </a:ext>
              </a:extLst>
            </p:cNvPr>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6" name="object 7">
              <a:extLst>
                <a:ext uri="{FF2B5EF4-FFF2-40B4-BE49-F238E27FC236}">
                  <a16:creationId xmlns:a16="http://schemas.microsoft.com/office/drawing/2014/main" id="{81D46FBA-0905-E1D4-4670-2A10894EFE99}"/>
                </a:ext>
              </a:extLst>
            </p:cNvPr>
            <p:cNvPicPr/>
            <p:nvPr/>
          </p:nvPicPr>
          <p:blipFill>
            <a:blip r:embed="rId2" cstate="print"/>
            <a:stretch>
              <a:fillRect/>
            </a:stretch>
          </p:blipFill>
          <p:spPr>
            <a:xfrm>
              <a:off x="708030" y="1679503"/>
              <a:ext cx="210099" cy="101984"/>
            </a:xfrm>
            <a:prstGeom prst="rect">
              <a:avLst/>
            </a:prstGeom>
          </p:spPr>
        </p:pic>
        <p:pic>
          <p:nvPicPr>
            <p:cNvPr id="7" name="object 8">
              <a:extLst>
                <a:ext uri="{FF2B5EF4-FFF2-40B4-BE49-F238E27FC236}">
                  <a16:creationId xmlns:a16="http://schemas.microsoft.com/office/drawing/2014/main" id="{370BD8CB-4297-BDB8-5405-9D1B92434E8C}"/>
                </a:ext>
              </a:extLst>
            </p:cNvPr>
            <p:cNvPicPr/>
            <p:nvPr/>
          </p:nvPicPr>
          <p:blipFill>
            <a:blip r:embed="rId3" cstate="print"/>
            <a:stretch>
              <a:fillRect/>
            </a:stretch>
          </p:blipFill>
          <p:spPr>
            <a:xfrm>
              <a:off x="440698" y="963249"/>
              <a:ext cx="108271" cy="114971"/>
            </a:xfrm>
            <a:prstGeom prst="rect">
              <a:avLst/>
            </a:prstGeom>
          </p:spPr>
        </p:pic>
        <p:sp>
          <p:nvSpPr>
            <p:cNvPr id="8" name="object 9">
              <a:extLst>
                <a:ext uri="{FF2B5EF4-FFF2-40B4-BE49-F238E27FC236}">
                  <a16:creationId xmlns:a16="http://schemas.microsoft.com/office/drawing/2014/main" id="{09FF3A2F-3860-58BA-AAD8-A47F41F1AB3A}"/>
                </a:ext>
              </a:extLst>
            </p:cNvPr>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9" name="object 10">
              <a:extLst>
                <a:ext uri="{FF2B5EF4-FFF2-40B4-BE49-F238E27FC236}">
                  <a16:creationId xmlns:a16="http://schemas.microsoft.com/office/drawing/2014/main" id="{4D4796B2-37BA-76BE-4D9D-3F3B365995DF}"/>
                </a:ext>
              </a:extLst>
            </p:cNvPr>
            <p:cNvPicPr/>
            <p:nvPr/>
          </p:nvPicPr>
          <p:blipFill>
            <a:blip r:embed="rId4" cstate="print"/>
            <a:stretch>
              <a:fillRect/>
            </a:stretch>
          </p:blipFill>
          <p:spPr>
            <a:xfrm>
              <a:off x="908413" y="922433"/>
              <a:ext cx="164198" cy="189270"/>
            </a:xfrm>
            <a:prstGeom prst="rect">
              <a:avLst/>
            </a:prstGeom>
          </p:spPr>
        </p:pic>
        <p:sp>
          <p:nvSpPr>
            <p:cNvPr id="10" name="object 11">
              <a:extLst>
                <a:ext uri="{FF2B5EF4-FFF2-40B4-BE49-F238E27FC236}">
                  <a16:creationId xmlns:a16="http://schemas.microsoft.com/office/drawing/2014/main" id="{320A88AA-91F8-8478-D013-A2AB13DF8BA3}"/>
                </a:ext>
              </a:extLst>
            </p:cNvPr>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grpSp>
      <p:sp>
        <p:nvSpPr>
          <p:cNvPr id="12" name="ZoneTexte 11">
            <a:extLst>
              <a:ext uri="{FF2B5EF4-FFF2-40B4-BE49-F238E27FC236}">
                <a16:creationId xmlns:a16="http://schemas.microsoft.com/office/drawing/2014/main" id="{ADD2630E-5F1D-B8D3-0FC9-9125626FD9B3}"/>
              </a:ext>
            </a:extLst>
          </p:cNvPr>
          <p:cNvSpPr txBox="1"/>
          <p:nvPr/>
        </p:nvSpPr>
        <p:spPr>
          <a:xfrm>
            <a:off x="1084718" y="1549712"/>
            <a:ext cx="8657158" cy="523220"/>
          </a:xfrm>
          <a:prstGeom prst="rect">
            <a:avLst/>
          </a:prstGeom>
          <a:noFill/>
          <a:ln>
            <a:solidFill>
              <a:schemeClr val="accent1"/>
            </a:solidFill>
          </a:ln>
        </p:spPr>
        <p:txBody>
          <a:bodyPr wrap="square" rtlCol="0">
            <a:spAutoFit/>
          </a:bodyPr>
          <a:lstStyle/>
          <a:p>
            <a:r>
              <a:rPr lang="fr-FR" sz="2800" dirty="0">
                <a:solidFill>
                  <a:schemeClr val="accent4">
                    <a:lumMod val="75000"/>
                  </a:schemeClr>
                </a:solidFill>
              </a:rPr>
              <a:t>Définition de diagramme de classe:</a:t>
            </a:r>
          </a:p>
        </p:txBody>
      </p:sp>
      <p:sp>
        <p:nvSpPr>
          <p:cNvPr id="13" name="ZoneTexte 12">
            <a:extLst>
              <a:ext uri="{FF2B5EF4-FFF2-40B4-BE49-F238E27FC236}">
                <a16:creationId xmlns:a16="http://schemas.microsoft.com/office/drawing/2014/main" id="{B0576D81-6930-FB74-1417-F93DF22180FE}"/>
              </a:ext>
            </a:extLst>
          </p:cNvPr>
          <p:cNvSpPr txBox="1"/>
          <p:nvPr/>
        </p:nvSpPr>
        <p:spPr>
          <a:xfrm>
            <a:off x="977617" y="2413337"/>
            <a:ext cx="7503464" cy="3108543"/>
          </a:xfrm>
          <a:prstGeom prst="rect">
            <a:avLst/>
          </a:prstGeom>
          <a:noFill/>
        </p:spPr>
        <p:txBody>
          <a:bodyPr wrap="square" rtlCol="0">
            <a:spAutoFit/>
          </a:bodyPr>
          <a:lstStyle/>
          <a:p>
            <a:r>
              <a:rPr lang="fr-FR" sz="2800" b="1" dirty="0"/>
              <a:t>Le diagramme de classes </a:t>
            </a:r>
            <a:r>
              <a:rPr lang="fr-FR" sz="2400" dirty="0"/>
              <a:t>est considéré comme le plus important de la modélisation orientée objet, il est le seul obligatoire lors d'une telle modélisation.</a:t>
            </a:r>
          </a:p>
          <a:p>
            <a:r>
              <a:rPr lang="fr-FR" sz="2400" dirty="0"/>
              <a:t>Il permet de fournir une représentation abstraite des objets du système qui vont interagir pour réaliser les cas d'utilisation. Il est important de noter qu'un même objet peut très bien intervenir dans la réalisation de plusieurs cas d'utilisation.</a:t>
            </a:r>
          </a:p>
        </p:txBody>
      </p:sp>
    </p:spTree>
    <p:extLst>
      <p:ext uri="{BB962C8B-B14F-4D97-AF65-F5344CB8AC3E}">
        <p14:creationId xmlns:p14="http://schemas.microsoft.com/office/powerpoint/2010/main" val="1464395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52507" y="60452"/>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5</a:t>
            </a:r>
            <a:endParaRPr sz="1200">
              <a:latin typeface="Arial MT"/>
              <a:cs typeface="Arial MT"/>
            </a:endParaRPr>
          </a:p>
        </p:txBody>
      </p:sp>
      <p:grpSp>
        <p:nvGrpSpPr>
          <p:cNvPr id="3" name="object 3"/>
          <p:cNvGrpSpPr/>
          <p:nvPr/>
        </p:nvGrpSpPr>
        <p:grpSpPr>
          <a:xfrm>
            <a:off x="157170" y="304866"/>
            <a:ext cx="1000760" cy="1577975"/>
            <a:chOff x="157170" y="304866"/>
            <a:chExt cx="1000760" cy="1577975"/>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grpSp>
      <p:pic>
        <p:nvPicPr>
          <p:cNvPr id="12" name="object 12"/>
          <p:cNvPicPr/>
          <p:nvPr/>
        </p:nvPicPr>
        <p:blipFill>
          <a:blip r:embed="rId5" cstate="print"/>
          <a:stretch>
            <a:fillRect/>
          </a:stretch>
        </p:blipFill>
        <p:spPr>
          <a:xfrm>
            <a:off x="1275588" y="121920"/>
            <a:ext cx="7394448" cy="937259"/>
          </a:xfrm>
          <a:prstGeom prst="rect">
            <a:avLst/>
          </a:prstGeom>
        </p:spPr>
      </p:pic>
      <p:sp>
        <p:nvSpPr>
          <p:cNvPr id="13" name="object 13"/>
          <p:cNvSpPr txBox="1">
            <a:spLocks noGrp="1"/>
          </p:cNvSpPr>
          <p:nvPr>
            <p:ph type="title"/>
          </p:nvPr>
        </p:nvSpPr>
        <p:spPr>
          <a:prstGeom prst="rect">
            <a:avLst/>
          </a:prstGeom>
        </p:spPr>
        <p:txBody>
          <a:bodyPr vert="horz" wrap="square" lIns="0" tIns="12065" rIns="0" bIns="0" rtlCol="0">
            <a:spAutoFit/>
          </a:bodyPr>
          <a:lstStyle/>
          <a:p>
            <a:pPr marL="13335">
              <a:lnSpc>
                <a:spcPct val="100000"/>
              </a:lnSpc>
              <a:spcBef>
                <a:spcPts val="95"/>
              </a:spcBef>
            </a:pPr>
            <a:r>
              <a:rPr spc="-5" dirty="0"/>
              <a:t>Les</a:t>
            </a:r>
            <a:r>
              <a:rPr spc="-25" dirty="0"/>
              <a:t> </a:t>
            </a:r>
            <a:r>
              <a:rPr spc="-5" dirty="0"/>
              <a:t>diagrammes</a:t>
            </a:r>
            <a:r>
              <a:rPr spc="5" dirty="0"/>
              <a:t> </a:t>
            </a:r>
            <a:r>
              <a:rPr spc="-5" dirty="0"/>
              <a:t>de</a:t>
            </a:r>
            <a:r>
              <a:rPr spc="-10" dirty="0"/>
              <a:t> </a:t>
            </a:r>
            <a:r>
              <a:rPr spc="-5" dirty="0"/>
              <a:t>classes</a:t>
            </a:r>
          </a:p>
        </p:txBody>
      </p:sp>
      <p:grpSp>
        <p:nvGrpSpPr>
          <p:cNvPr id="14" name="object 14"/>
          <p:cNvGrpSpPr/>
          <p:nvPr/>
        </p:nvGrpSpPr>
        <p:grpSpPr>
          <a:xfrm>
            <a:off x="890016" y="2366772"/>
            <a:ext cx="8819515" cy="1231900"/>
            <a:chOff x="890016" y="2366772"/>
            <a:chExt cx="8819515" cy="1231900"/>
          </a:xfrm>
        </p:grpSpPr>
        <p:pic>
          <p:nvPicPr>
            <p:cNvPr id="15" name="object 15"/>
            <p:cNvPicPr/>
            <p:nvPr/>
          </p:nvPicPr>
          <p:blipFill>
            <a:blip r:embed="rId6" cstate="print"/>
            <a:stretch>
              <a:fillRect/>
            </a:stretch>
          </p:blipFill>
          <p:spPr>
            <a:xfrm>
              <a:off x="890016" y="2487168"/>
              <a:ext cx="464820" cy="376427"/>
            </a:xfrm>
            <a:prstGeom prst="rect">
              <a:avLst/>
            </a:prstGeom>
          </p:spPr>
        </p:pic>
        <p:pic>
          <p:nvPicPr>
            <p:cNvPr id="16" name="object 16"/>
            <p:cNvPicPr/>
            <p:nvPr/>
          </p:nvPicPr>
          <p:blipFill>
            <a:blip r:embed="rId7" cstate="print"/>
            <a:stretch>
              <a:fillRect/>
            </a:stretch>
          </p:blipFill>
          <p:spPr>
            <a:xfrm>
              <a:off x="1176528" y="2366772"/>
              <a:ext cx="8532876" cy="499872"/>
            </a:xfrm>
            <a:prstGeom prst="rect">
              <a:avLst/>
            </a:prstGeom>
          </p:spPr>
        </p:pic>
        <p:pic>
          <p:nvPicPr>
            <p:cNvPr id="17" name="object 17"/>
            <p:cNvPicPr/>
            <p:nvPr/>
          </p:nvPicPr>
          <p:blipFill>
            <a:blip r:embed="rId8" cstate="print"/>
            <a:stretch>
              <a:fillRect/>
            </a:stretch>
          </p:blipFill>
          <p:spPr>
            <a:xfrm>
              <a:off x="1176528" y="2732531"/>
              <a:ext cx="7482840" cy="499872"/>
            </a:xfrm>
            <a:prstGeom prst="rect">
              <a:avLst/>
            </a:prstGeom>
          </p:spPr>
        </p:pic>
        <p:pic>
          <p:nvPicPr>
            <p:cNvPr id="18" name="object 18"/>
            <p:cNvPicPr/>
            <p:nvPr/>
          </p:nvPicPr>
          <p:blipFill>
            <a:blip r:embed="rId9" cstate="print"/>
            <a:stretch>
              <a:fillRect/>
            </a:stretch>
          </p:blipFill>
          <p:spPr>
            <a:xfrm>
              <a:off x="1176528" y="3098291"/>
              <a:ext cx="2101596" cy="499872"/>
            </a:xfrm>
            <a:prstGeom prst="rect">
              <a:avLst/>
            </a:prstGeom>
          </p:spPr>
        </p:pic>
      </p:grpSp>
      <p:pic>
        <p:nvPicPr>
          <p:cNvPr id="19" name="object 19"/>
          <p:cNvPicPr/>
          <p:nvPr/>
        </p:nvPicPr>
        <p:blipFill>
          <a:blip r:embed="rId10" cstate="print"/>
          <a:stretch>
            <a:fillRect/>
          </a:stretch>
        </p:blipFill>
        <p:spPr>
          <a:xfrm>
            <a:off x="5654675" y="3716337"/>
            <a:ext cx="2962275" cy="2438400"/>
          </a:xfrm>
          <a:prstGeom prst="rect">
            <a:avLst/>
          </a:prstGeom>
        </p:spPr>
      </p:pic>
      <p:sp>
        <p:nvSpPr>
          <p:cNvPr id="20" name="object 20"/>
          <p:cNvSpPr txBox="1"/>
          <p:nvPr/>
        </p:nvSpPr>
        <p:spPr>
          <a:xfrm>
            <a:off x="1011427" y="1491437"/>
            <a:ext cx="8406765" cy="3857625"/>
          </a:xfrm>
          <a:prstGeom prst="rect">
            <a:avLst/>
          </a:prstGeom>
        </p:spPr>
        <p:txBody>
          <a:bodyPr vert="horz" wrap="square" lIns="0" tIns="12065" rIns="0" bIns="0" rtlCol="0">
            <a:spAutoFit/>
          </a:bodyPr>
          <a:lstStyle/>
          <a:p>
            <a:pPr marL="1615440">
              <a:lnSpc>
                <a:spcPct val="100000"/>
              </a:lnSpc>
              <a:spcBef>
                <a:spcPts val="95"/>
              </a:spcBef>
            </a:pPr>
            <a:r>
              <a:rPr lang="fr-FR" sz="2800" b="1" spc="45" dirty="0">
                <a:latin typeface="Constantia"/>
                <a:cs typeface="Constantia"/>
              </a:rPr>
              <a:t>Définition de</a:t>
            </a:r>
            <a:r>
              <a:rPr lang="fr-FR" sz="2800" b="1" spc="-145" dirty="0">
                <a:latin typeface="Constantia"/>
                <a:cs typeface="Constantia"/>
              </a:rPr>
              <a:t> </a:t>
            </a:r>
            <a:r>
              <a:rPr lang="fr-FR" sz="2800" b="1" spc="-10" dirty="0">
                <a:latin typeface="Constantia"/>
                <a:cs typeface="Constantia"/>
              </a:rPr>
              <a:t>clas</a:t>
            </a:r>
            <a:r>
              <a:rPr lang="fr-FR" sz="2800" b="1" spc="-15" dirty="0">
                <a:latin typeface="Constantia"/>
                <a:cs typeface="Constantia"/>
              </a:rPr>
              <a:t>s</a:t>
            </a:r>
            <a:r>
              <a:rPr lang="fr-FR" sz="2800" b="1" spc="-5" dirty="0">
                <a:latin typeface="Constantia"/>
                <a:cs typeface="Constantia"/>
              </a:rPr>
              <a:t>e</a:t>
            </a:r>
            <a:endParaRPr sz="2800" dirty="0">
              <a:latin typeface="Constantia"/>
              <a:cs typeface="Constantia"/>
            </a:endParaRPr>
          </a:p>
          <a:p>
            <a:pPr>
              <a:lnSpc>
                <a:spcPct val="100000"/>
              </a:lnSpc>
              <a:spcBef>
                <a:spcPts val="5"/>
              </a:spcBef>
            </a:pPr>
            <a:endParaRPr sz="3400" dirty="0">
              <a:latin typeface="Constantia"/>
              <a:cs typeface="Constantia"/>
            </a:endParaRPr>
          </a:p>
          <a:p>
            <a:pPr marL="355600" marR="5080" indent="-342900">
              <a:lnSpc>
                <a:spcPct val="100000"/>
              </a:lnSpc>
              <a:buClr>
                <a:srgbClr val="FB0028"/>
              </a:buClr>
              <a:buSzPct val="75000"/>
              <a:buFont typeface="Wingdings"/>
              <a:buChar char=""/>
              <a:tabLst>
                <a:tab pos="354965" algn="l"/>
                <a:tab pos="355600" algn="l"/>
              </a:tabLst>
            </a:pPr>
            <a:r>
              <a:rPr sz="2400" b="1" spc="-5" dirty="0">
                <a:latin typeface="Arial"/>
                <a:cs typeface="Arial"/>
              </a:rPr>
              <a:t>Une classe est </a:t>
            </a:r>
            <a:r>
              <a:rPr sz="2400" b="1" dirty="0">
                <a:latin typeface="Arial"/>
                <a:cs typeface="Arial"/>
              </a:rPr>
              <a:t>une </a:t>
            </a:r>
            <a:r>
              <a:rPr sz="2400" b="1" spc="-5" dirty="0">
                <a:latin typeface="Arial"/>
                <a:cs typeface="Arial"/>
              </a:rPr>
              <a:t>description abstraite </a:t>
            </a:r>
            <a:r>
              <a:rPr sz="2400" b="1" dirty="0">
                <a:latin typeface="Arial"/>
                <a:cs typeface="Arial"/>
              </a:rPr>
              <a:t>d’un </a:t>
            </a:r>
            <a:r>
              <a:rPr sz="2400" b="1" spc="-10" dirty="0">
                <a:latin typeface="Arial"/>
                <a:cs typeface="Arial"/>
              </a:rPr>
              <a:t>ensemble </a:t>
            </a:r>
            <a:r>
              <a:rPr sz="2400" b="1" spc="-655" dirty="0">
                <a:latin typeface="Arial"/>
                <a:cs typeface="Arial"/>
              </a:rPr>
              <a:t> </a:t>
            </a:r>
            <a:r>
              <a:rPr sz="2400" b="1" spc="-5" dirty="0">
                <a:latin typeface="Arial"/>
                <a:cs typeface="Arial"/>
              </a:rPr>
              <a:t>d’objets</a:t>
            </a:r>
            <a:r>
              <a:rPr sz="2400" b="1" spc="-30" dirty="0">
                <a:latin typeface="Arial"/>
                <a:cs typeface="Arial"/>
              </a:rPr>
              <a:t> </a:t>
            </a:r>
            <a:r>
              <a:rPr sz="2400" b="1" spc="-10" dirty="0">
                <a:latin typeface="Arial"/>
                <a:cs typeface="Arial"/>
              </a:rPr>
              <a:t>ayant</a:t>
            </a:r>
            <a:r>
              <a:rPr sz="2400" b="1" spc="25" dirty="0">
                <a:latin typeface="Arial"/>
                <a:cs typeface="Arial"/>
              </a:rPr>
              <a:t> </a:t>
            </a:r>
            <a:r>
              <a:rPr sz="2400" b="1" spc="-5" dirty="0">
                <a:latin typeface="Arial"/>
                <a:cs typeface="Arial"/>
              </a:rPr>
              <a:t>une</a:t>
            </a:r>
            <a:r>
              <a:rPr sz="2400" b="1" spc="-15" dirty="0">
                <a:latin typeface="Arial"/>
                <a:cs typeface="Arial"/>
              </a:rPr>
              <a:t> </a:t>
            </a:r>
            <a:r>
              <a:rPr sz="2400" b="1" spc="-5" dirty="0">
                <a:latin typeface="Arial"/>
                <a:cs typeface="Arial"/>
              </a:rPr>
              <a:t>sémantique</a:t>
            </a:r>
            <a:r>
              <a:rPr sz="2400" b="1" dirty="0">
                <a:latin typeface="Arial"/>
                <a:cs typeface="Arial"/>
              </a:rPr>
              <a:t> </a:t>
            </a:r>
            <a:r>
              <a:rPr sz="2400" b="1" spc="-5" dirty="0">
                <a:latin typeface="Arial"/>
                <a:cs typeface="Arial"/>
              </a:rPr>
              <a:t>et</a:t>
            </a:r>
            <a:r>
              <a:rPr sz="2400" b="1" dirty="0">
                <a:latin typeface="Arial"/>
                <a:cs typeface="Arial"/>
              </a:rPr>
              <a:t> </a:t>
            </a:r>
            <a:r>
              <a:rPr sz="2400" b="1" spc="-10" dirty="0">
                <a:latin typeface="Arial"/>
                <a:cs typeface="Arial"/>
              </a:rPr>
              <a:t>des </a:t>
            </a:r>
            <a:r>
              <a:rPr sz="2400" b="1" dirty="0">
                <a:latin typeface="Arial"/>
                <a:cs typeface="Arial"/>
              </a:rPr>
              <a:t>propriétés </a:t>
            </a:r>
            <a:r>
              <a:rPr sz="2400" b="1" spc="5" dirty="0">
                <a:latin typeface="Arial"/>
                <a:cs typeface="Arial"/>
              </a:rPr>
              <a:t> </a:t>
            </a:r>
            <a:r>
              <a:rPr sz="2400" b="1" spc="-5" dirty="0">
                <a:latin typeface="Arial"/>
                <a:cs typeface="Arial"/>
              </a:rPr>
              <a:t>communes.</a:t>
            </a:r>
            <a:endParaRPr sz="2400" dirty="0">
              <a:latin typeface="Arial"/>
              <a:cs typeface="Arial"/>
            </a:endParaRPr>
          </a:p>
          <a:p>
            <a:pPr>
              <a:lnSpc>
                <a:spcPct val="100000"/>
              </a:lnSpc>
            </a:pPr>
            <a:endParaRPr sz="2700" dirty="0">
              <a:latin typeface="Arial"/>
              <a:cs typeface="Arial"/>
            </a:endParaRPr>
          </a:p>
          <a:p>
            <a:pPr marL="16510" marR="4391025">
              <a:lnSpc>
                <a:spcPts val="3020"/>
              </a:lnSpc>
              <a:spcBef>
                <a:spcPts val="1889"/>
              </a:spcBef>
              <a:buClr>
                <a:srgbClr val="0AD0D9"/>
              </a:buClr>
              <a:buSzPct val="94642"/>
              <a:buFont typeface="Segoe UI Symbol"/>
              <a:buChar char="⚫"/>
              <a:tabLst>
                <a:tab pos="291465" algn="l"/>
              </a:tabLst>
            </a:pPr>
            <a:r>
              <a:rPr sz="2800" spc="-5" dirty="0">
                <a:latin typeface="Times New Roman"/>
                <a:cs typeface="Times New Roman"/>
              </a:rPr>
              <a:t>Une</a:t>
            </a:r>
            <a:r>
              <a:rPr sz="2800" spc="-15" dirty="0">
                <a:latin typeface="Times New Roman"/>
                <a:cs typeface="Times New Roman"/>
              </a:rPr>
              <a:t> </a:t>
            </a:r>
            <a:r>
              <a:rPr sz="2800" spc="-5" dirty="0">
                <a:latin typeface="Times New Roman"/>
                <a:cs typeface="Times New Roman"/>
              </a:rPr>
              <a:t>classe</a:t>
            </a:r>
            <a:r>
              <a:rPr sz="2800" spc="-10" dirty="0">
                <a:latin typeface="Times New Roman"/>
                <a:cs typeface="Times New Roman"/>
              </a:rPr>
              <a:t> </a:t>
            </a:r>
            <a:r>
              <a:rPr sz="2800" spc="-5" dirty="0">
                <a:latin typeface="Times New Roman"/>
                <a:cs typeface="Times New Roman"/>
              </a:rPr>
              <a:t>est</a:t>
            </a:r>
            <a:r>
              <a:rPr sz="2800" spc="-25" dirty="0">
                <a:latin typeface="Times New Roman"/>
                <a:cs typeface="Times New Roman"/>
              </a:rPr>
              <a:t> </a:t>
            </a:r>
            <a:r>
              <a:rPr sz="2800" spc="-5" dirty="0">
                <a:latin typeface="Times New Roman"/>
                <a:cs typeface="Times New Roman"/>
              </a:rPr>
              <a:t>représentée </a:t>
            </a:r>
            <a:r>
              <a:rPr sz="2800" spc="-685" dirty="0">
                <a:latin typeface="Times New Roman"/>
                <a:cs typeface="Times New Roman"/>
              </a:rPr>
              <a:t> </a:t>
            </a:r>
            <a:r>
              <a:rPr sz="2800" spc="-5" dirty="0">
                <a:latin typeface="Times New Roman"/>
                <a:cs typeface="Times New Roman"/>
              </a:rPr>
              <a:t>en utilisant un rectangle </a:t>
            </a:r>
            <a:r>
              <a:rPr sz="2800" dirty="0">
                <a:latin typeface="Times New Roman"/>
                <a:cs typeface="Times New Roman"/>
              </a:rPr>
              <a:t> divisé</a:t>
            </a:r>
            <a:r>
              <a:rPr sz="2800" spc="-35" dirty="0">
                <a:latin typeface="Times New Roman"/>
                <a:cs typeface="Times New Roman"/>
              </a:rPr>
              <a:t> </a:t>
            </a:r>
            <a:r>
              <a:rPr sz="2800" spc="-5" dirty="0">
                <a:latin typeface="Times New Roman"/>
                <a:cs typeface="Times New Roman"/>
              </a:rPr>
              <a:t>en</a:t>
            </a:r>
            <a:r>
              <a:rPr sz="2800" spc="-10" dirty="0">
                <a:latin typeface="Times New Roman"/>
                <a:cs typeface="Times New Roman"/>
              </a:rPr>
              <a:t> </a:t>
            </a:r>
            <a:r>
              <a:rPr sz="2800" spc="-5" dirty="0">
                <a:latin typeface="Times New Roman"/>
                <a:cs typeface="Times New Roman"/>
              </a:rPr>
              <a:t>trois</a:t>
            </a:r>
            <a:r>
              <a:rPr sz="2800" spc="-10" dirty="0">
                <a:latin typeface="Times New Roman"/>
                <a:cs typeface="Times New Roman"/>
              </a:rPr>
              <a:t> </a:t>
            </a:r>
            <a:r>
              <a:rPr sz="2800" spc="-5" dirty="0">
                <a:latin typeface="Times New Roman"/>
                <a:cs typeface="Times New Roman"/>
              </a:rPr>
              <a:t>sections.</a:t>
            </a:r>
            <a:endParaRPr sz="2800" dirty="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52507" y="60452"/>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6</a:t>
            </a:r>
            <a:endParaRPr sz="1200">
              <a:latin typeface="Arial MT"/>
              <a:cs typeface="Arial MT"/>
            </a:endParaRPr>
          </a:p>
        </p:txBody>
      </p:sp>
      <p:grpSp>
        <p:nvGrpSpPr>
          <p:cNvPr id="3" name="object 3"/>
          <p:cNvGrpSpPr/>
          <p:nvPr/>
        </p:nvGrpSpPr>
        <p:grpSpPr>
          <a:xfrm>
            <a:off x="157170" y="304866"/>
            <a:ext cx="1000760" cy="1577975"/>
            <a:chOff x="157170" y="304866"/>
            <a:chExt cx="1000760" cy="1577975"/>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grpSp>
      <p:pic>
        <p:nvPicPr>
          <p:cNvPr id="12" name="object 12"/>
          <p:cNvPicPr/>
          <p:nvPr/>
        </p:nvPicPr>
        <p:blipFill>
          <a:blip r:embed="rId5" cstate="print"/>
          <a:stretch>
            <a:fillRect/>
          </a:stretch>
        </p:blipFill>
        <p:spPr>
          <a:xfrm>
            <a:off x="1275588" y="121920"/>
            <a:ext cx="7394448" cy="937259"/>
          </a:xfrm>
          <a:prstGeom prst="rect">
            <a:avLst/>
          </a:prstGeom>
        </p:spPr>
      </p:pic>
      <p:sp>
        <p:nvSpPr>
          <p:cNvPr id="13" name="object 13"/>
          <p:cNvSpPr txBox="1">
            <a:spLocks noGrp="1"/>
          </p:cNvSpPr>
          <p:nvPr>
            <p:ph type="title"/>
          </p:nvPr>
        </p:nvSpPr>
        <p:spPr>
          <a:prstGeom prst="rect">
            <a:avLst/>
          </a:prstGeom>
        </p:spPr>
        <p:txBody>
          <a:bodyPr vert="horz" wrap="square" lIns="0" tIns="12065" rIns="0" bIns="0" rtlCol="0">
            <a:spAutoFit/>
          </a:bodyPr>
          <a:lstStyle/>
          <a:p>
            <a:pPr marL="13335">
              <a:lnSpc>
                <a:spcPct val="100000"/>
              </a:lnSpc>
              <a:spcBef>
                <a:spcPts val="95"/>
              </a:spcBef>
            </a:pPr>
            <a:r>
              <a:rPr spc="-5" dirty="0"/>
              <a:t>Les</a:t>
            </a:r>
            <a:r>
              <a:rPr spc="-25" dirty="0"/>
              <a:t> </a:t>
            </a:r>
            <a:r>
              <a:rPr spc="-5" dirty="0"/>
              <a:t>diagrammes</a:t>
            </a:r>
            <a:r>
              <a:rPr spc="5" dirty="0"/>
              <a:t> </a:t>
            </a:r>
            <a:r>
              <a:rPr spc="-5" dirty="0"/>
              <a:t>de</a:t>
            </a:r>
            <a:r>
              <a:rPr spc="-10" dirty="0"/>
              <a:t> </a:t>
            </a:r>
            <a:r>
              <a:rPr spc="-5" dirty="0"/>
              <a:t>classes</a:t>
            </a:r>
          </a:p>
        </p:txBody>
      </p:sp>
      <p:grpSp>
        <p:nvGrpSpPr>
          <p:cNvPr id="14" name="object 14"/>
          <p:cNvGrpSpPr/>
          <p:nvPr/>
        </p:nvGrpSpPr>
        <p:grpSpPr>
          <a:xfrm>
            <a:off x="890016" y="2653283"/>
            <a:ext cx="8313420" cy="2914015"/>
            <a:chOff x="890016" y="2653283"/>
            <a:chExt cx="8313420" cy="2914015"/>
          </a:xfrm>
        </p:grpSpPr>
        <p:pic>
          <p:nvPicPr>
            <p:cNvPr id="15" name="object 15"/>
            <p:cNvPicPr/>
            <p:nvPr/>
          </p:nvPicPr>
          <p:blipFill>
            <a:blip r:embed="rId6" cstate="print"/>
            <a:stretch>
              <a:fillRect/>
            </a:stretch>
          </p:blipFill>
          <p:spPr>
            <a:xfrm>
              <a:off x="890016" y="2775203"/>
              <a:ext cx="464820" cy="376427"/>
            </a:xfrm>
            <a:prstGeom prst="rect">
              <a:avLst/>
            </a:prstGeom>
          </p:spPr>
        </p:pic>
        <p:pic>
          <p:nvPicPr>
            <p:cNvPr id="16" name="object 16"/>
            <p:cNvPicPr/>
            <p:nvPr/>
          </p:nvPicPr>
          <p:blipFill>
            <a:blip r:embed="rId7" cstate="print"/>
            <a:stretch>
              <a:fillRect/>
            </a:stretch>
          </p:blipFill>
          <p:spPr>
            <a:xfrm>
              <a:off x="1176528" y="2653283"/>
              <a:ext cx="8008620" cy="499872"/>
            </a:xfrm>
            <a:prstGeom prst="rect">
              <a:avLst/>
            </a:prstGeom>
          </p:spPr>
        </p:pic>
        <p:pic>
          <p:nvPicPr>
            <p:cNvPr id="17" name="object 17"/>
            <p:cNvPicPr/>
            <p:nvPr/>
          </p:nvPicPr>
          <p:blipFill>
            <a:blip r:embed="rId8" cstate="print"/>
            <a:stretch>
              <a:fillRect/>
            </a:stretch>
          </p:blipFill>
          <p:spPr>
            <a:xfrm>
              <a:off x="1176528" y="3019043"/>
              <a:ext cx="8020811" cy="499872"/>
            </a:xfrm>
            <a:prstGeom prst="rect">
              <a:avLst/>
            </a:prstGeom>
          </p:spPr>
        </p:pic>
        <p:pic>
          <p:nvPicPr>
            <p:cNvPr id="18" name="object 18"/>
            <p:cNvPicPr/>
            <p:nvPr/>
          </p:nvPicPr>
          <p:blipFill>
            <a:blip r:embed="rId9" cstate="print"/>
            <a:stretch>
              <a:fillRect/>
            </a:stretch>
          </p:blipFill>
          <p:spPr>
            <a:xfrm>
              <a:off x="1176528" y="3384803"/>
              <a:ext cx="8026908" cy="499872"/>
            </a:xfrm>
            <a:prstGeom prst="rect">
              <a:avLst/>
            </a:prstGeom>
          </p:spPr>
        </p:pic>
        <p:pic>
          <p:nvPicPr>
            <p:cNvPr id="19" name="object 19"/>
            <p:cNvPicPr/>
            <p:nvPr/>
          </p:nvPicPr>
          <p:blipFill>
            <a:blip r:embed="rId10" cstate="print"/>
            <a:stretch>
              <a:fillRect/>
            </a:stretch>
          </p:blipFill>
          <p:spPr>
            <a:xfrm>
              <a:off x="1176528" y="3750563"/>
              <a:ext cx="4002024" cy="499872"/>
            </a:xfrm>
            <a:prstGeom prst="rect">
              <a:avLst/>
            </a:prstGeom>
          </p:spPr>
        </p:pic>
        <p:pic>
          <p:nvPicPr>
            <p:cNvPr id="20" name="object 20"/>
            <p:cNvPicPr/>
            <p:nvPr/>
          </p:nvPicPr>
          <p:blipFill>
            <a:blip r:embed="rId11" cstate="print"/>
            <a:stretch>
              <a:fillRect/>
            </a:stretch>
          </p:blipFill>
          <p:spPr>
            <a:xfrm>
              <a:off x="1347216" y="4311395"/>
              <a:ext cx="464820" cy="376427"/>
            </a:xfrm>
            <a:prstGeom prst="rect">
              <a:avLst/>
            </a:prstGeom>
          </p:spPr>
        </p:pic>
        <p:pic>
          <p:nvPicPr>
            <p:cNvPr id="21" name="object 21"/>
            <p:cNvPicPr/>
            <p:nvPr/>
          </p:nvPicPr>
          <p:blipFill>
            <a:blip r:embed="rId12" cstate="print"/>
            <a:stretch>
              <a:fillRect/>
            </a:stretch>
          </p:blipFill>
          <p:spPr>
            <a:xfrm>
              <a:off x="1577340" y="4189475"/>
              <a:ext cx="3717036" cy="499872"/>
            </a:xfrm>
            <a:prstGeom prst="rect">
              <a:avLst/>
            </a:prstGeom>
          </p:spPr>
        </p:pic>
        <p:pic>
          <p:nvPicPr>
            <p:cNvPr id="22" name="object 22"/>
            <p:cNvPicPr/>
            <p:nvPr/>
          </p:nvPicPr>
          <p:blipFill>
            <a:blip r:embed="rId11" cstate="print"/>
            <a:stretch>
              <a:fillRect/>
            </a:stretch>
          </p:blipFill>
          <p:spPr>
            <a:xfrm>
              <a:off x="1347216" y="4750307"/>
              <a:ext cx="464820" cy="376427"/>
            </a:xfrm>
            <a:prstGeom prst="rect">
              <a:avLst/>
            </a:prstGeom>
          </p:spPr>
        </p:pic>
        <p:pic>
          <p:nvPicPr>
            <p:cNvPr id="23" name="object 23"/>
            <p:cNvPicPr/>
            <p:nvPr/>
          </p:nvPicPr>
          <p:blipFill>
            <a:blip r:embed="rId13" cstate="print"/>
            <a:stretch>
              <a:fillRect/>
            </a:stretch>
          </p:blipFill>
          <p:spPr>
            <a:xfrm>
              <a:off x="1577340" y="4628388"/>
              <a:ext cx="3948684" cy="499872"/>
            </a:xfrm>
            <a:prstGeom prst="rect">
              <a:avLst/>
            </a:prstGeom>
          </p:spPr>
        </p:pic>
        <p:pic>
          <p:nvPicPr>
            <p:cNvPr id="24" name="object 24"/>
            <p:cNvPicPr/>
            <p:nvPr/>
          </p:nvPicPr>
          <p:blipFill>
            <a:blip r:embed="rId11" cstate="print"/>
            <a:stretch>
              <a:fillRect/>
            </a:stretch>
          </p:blipFill>
          <p:spPr>
            <a:xfrm>
              <a:off x="1347216" y="5189219"/>
              <a:ext cx="464820" cy="376428"/>
            </a:xfrm>
            <a:prstGeom prst="rect">
              <a:avLst/>
            </a:prstGeom>
          </p:spPr>
        </p:pic>
        <p:pic>
          <p:nvPicPr>
            <p:cNvPr id="25" name="object 25"/>
            <p:cNvPicPr/>
            <p:nvPr/>
          </p:nvPicPr>
          <p:blipFill>
            <a:blip r:embed="rId14" cstate="print"/>
            <a:stretch>
              <a:fillRect/>
            </a:stretch>
          </p:blipFill>
          <p:spPr>
            <a:xfrm>
              <a:off x="1577340" y="5067300"/>
              <a:ext cx="510540" cy="499872"/>
            </a:xfrm>
            <a:prstGeom prst="rect">
              <a:avLst/>
            </a:prstGeom>
          </p:spPr>
        </p:pic>
        <p:pic>
          <p:nvPicPr>
            <p:cNvPr id="26" name="object 26"/>
            <p:cNvPicPr/>
            <p:nvPr/>
          </p:nvPicPr>
          <p:blipFill>
            <a:blip r:embed="rId15" cstate="print"/>
            <a:stretch>
              <a:fillRect/>
            </a:stretch>
          </p:blipFill>
          <p:spPr>
            <a:xfrm>
              <a:off x="1761744" y="5067300"/>
              <a:ext cx="3322320" cy="499872"/>
            </a:xfrm>
            <a:prstGeom prst="rect">
              <a:avLst/>
            </a:prstGeom>
          </p:spPr>
        </p:pic>
      </p:grpSp>
      <p:sp>
        <p:nvSpPr>
          <p:cNvPr id="27" name="object 27"/>
          <p:cNvSpPr txBox="1"/>
          <p:nvPr/>
        </p:nvSpPr>
        <p:spPr>
          <a:xfrm>
            <a:off x="1011427" y="1493266"/>
            <a:ext cx="7898765" cy="4045585"/>
          </a:xfrm>
          <a:prstGeom prst="rect">
            <a:avLst/>
          </a:prstGeom>
        </p:spPr>
        <p:txBody>
          <a:bodyPr vert="horz" wrap="square" lIns="0" tIns="12065" rIns="0" bIns="0" rtlCol="0">
            <a:spAutoFit/>
          </a:bodyPr>
          <a:lstStyle/>
          <a:p>
            <a:pPr marL="1615440" marR="1826260">
              <a:lnSpc>
                <a:spcPct val="100000"/>
              </a:lnSpc>
              <a:spcBef>
                <a:spcPts val="95"/>
              </a:spcBef>
            </a:pPr>
            <a:r>
              <a:rPr sz="2800" b="1" spc="20" dirty="0">
                <a:latin typeface="Constantia"/>
                <a:cs typeface="Constantia"/>
              </a:rPr>
              <a:t>L</a:t>
            </a:r>
            <a:r>
              <a:rPr sz="2800" b="1" spc="-5" dirty="0">
                <a:latin typeface="Constantia"/>
                <a:cs typeface="Constantia"/>
              </a:rPr>
              <a:t>es</a:t>
            </a:r>
            <a:r>
              <a:rPr sz="2800" b="1" spc="-155" dirty="0">
                <a:latin typeface="Constantia"/>
                <a:cs typeface="Constantia"/>
              </a:rPr>
              <a:t> </a:t>
            </a:r>
            <a:r>
              <a:rPr sz="2800" b="1" spc="-10" dirty="0">
                <a:latin typeface="Constantia"/>
                <a:cs typeface="Constantia"/>
              </a:rPr>
              <a:t>vis</a:t>
            </a:r>
            <a:r>
              <a:rPr sz="2800" b="1" spc="-20" dirty="0">
                <a:latin typeface="Constantia"/>
                <a:cs typeface="Constantia"/>
              </a:rPr>
              <a:t>i</a:t>
            </a:r>
            <a:r>
              <a:rPr sz="2800" b="1" spc="-5" dirty="0">
                <a:latin typeface="Constantia"/>
                <a:cs typeface="Constantia"/>
              </a:rPr>
              <a:t>bili</a:t>
            </a:r>
            <a:r>
              <a:rPr sz="2800" b="1" spc="-55" dirty="0">
                <a:latin typeface="Constantia"/>
                <a:cs typeface="Constantia"/>
              </a:rPr>
              <a:t>t</a:t>
            </a:r>
            <a:r>
              <a:rPr sz="2800" b="1" spc="-5" dirty="0">
                <a:latin typeface="Constantia"/>
                <a:cs typeface="Constantia"/>
              </a:rPr>
              <a:t>és</a:t>
            </a:r>
            <a:r>
              <a:rPr sz="2800" b="1" spc="-120" dirty="0">
                <a:latin typeface="Constantia"/>
                <a:cs typeface="Constantia"/>
              </a:rPr>
              <a:t> </a:t>
            </a:r>
            <a:r>
              <a:rPr sz="2800" b="1" spc="-10" dirty="0">
                <a:latin typeface="Constantia"/>
                <a:cs typeface="Constantia"/>
              </a:rPr>
              <a:t>d</a:t>
            </a:r>
            <a:r>
              <a:rPr sz="2800" b="1" spc="-15" dirty="0">
                <a:latin typeface="Constantia"/>
                <a:cs typeface="Constantia"/>
              </a:rPr>
              <a:t>e</a:t>
            </a:r>
            <a:r>
              <a:rPr sz="2800" b="1" spc="-5" dirty="0">
                <a:latin typeface="Constantia"/>
                <a:cs typeface="Constantia"/>
              </a:rPr>
              <a:t>s</a:t>
            </a:r>
            <a:r>
              <a:rPr sz="2800" b="1" spc="-114" dirty="0">
                <a:latin typeface="Constantia"/>
                <a:cs typeface="Constantia"/>
              </a:rPr>
              <a:t> </a:t>
            </a:r>
            <a:r>
              <a:rPr sz="2800" b="1" spc="-5" dirty="0">
                <a:latin typeface="Constantia"/>
                <a:cs typeface="Constantia"/>
              </a:rPr>
              <a:t>a</a:t>
            </a:r>
            <a:r>
              <a:rPr sz="2800" b="1" spc="-50" dirty="0">
                <a:latin typeface="Constantia"/>
                <a:cs typeface="Constantia"/>
              </a:rPr>
              <a:t>t</a:t>
            </a:r>
            <a:r>
              <a:rPr sz="2800" b="1" spc="-5" dirty="0">
                <a:latin typeface="Constantia"/>
                <a:cs typeface="Constantia"/>
              </a:rPr>
              <a:t>tributs  et</a:t>
            </a:r>
            <a:r>
              <a:rPr sz="2800" b="1" spc="-150" dirty="0">
                <a:latin typeface="Constantia"/>
                <a:cs typeface="Constantia"/>
              </a:rPr>
              <a:t> </a:t>
            </a:r>
            <a:r>
              <a:rPr sz="2800" b="1" spc="-10" dirty="0">
                <a:latin typeface="Constantia"/>
                <a:cs typeface="Constantia"/>
              </a:rPr>
              <a:t>des</a:t>
            </a:r>
            <a:r>
              <a:rPr sz="2800" b="1" spc="-55" dirty="0">
                <a:latin typeface="Constantia"/>
                <a:cs typeface="Constantia"/>
              </a:rPr>
              <a:t> </a:t>
            </a:r>
            <a:r>
              <a:rPr sz="2800" b="1" spc="-10" dirty="0">
                <a:latin typeface="Constantia"/>
                <a:cs typeface="Constantia"/>
              </a:rPr>
              <a:t>méthodes</a:t>
            </a:r>
            <a:endParaRPr sz="2800" dirty="0">
              <a:latin typeface="Constantia"/>
              <a:cs typeface="Constantia"/>
            </a:endParaRPr>
          </a:p>
          <a:p>
            <a:pPr>
              <a:lnSpc>
                <a:spcPct val="100000"/>
              </a:lnSpc>
              <a:spcBef>
                <a:spcPts val="55"/>
              </a:spcBef>
            </a:pPr>
            <a:endParaRPr sz="2450" dirty="0">
              <a:latin typeface="Constantia"/>
              <a:cs typeface="Constantia"/>
            </a:endParaRPr>
          </a:p>
          <a:p>
            <a:pPr marL="355600" marR="5080" indent="-342900" algn="just">
              <a:lnSpc>
                <a:spcPct val="100000"/>
              </a:lnSpc>
              <a:buClr>
                <a:srgbClr val="FB0028"/>
              </a:buClr>
              <a:buSzPct val="75000"/>
              <a:buFont typeface="Wingdings"/>
              <a:buChar char=""/>
              <a:tabLst>
                <a:tab pos="355600" algn="l"/>
              </a:tabLst>
            </a:pPr>
            <a:r>
              <a:rPr sz="2400" b="1" spc="-5" dirty="0">
                <a:latin typeface="Arial"/>
                <a:cs typeface="Arial"/>
              </a:rPr>
              <a:t>L</a:t>
            </a:r>
            <a:r>
              <a:rPr lang="fr-FR" sz="2400" b="1" spc="-5" dirty="0">
                <a:latin typeface="Arial"/>
                <a:cs typeface="Arial"/>
              </a:rPr>
              <a:t>a </a:t>
            </a:r>
            <a:r>
              <a:rPr lang="fr-FR" sz="2400" b="1" dirty="0">
                <a:latin typeface="Arial"/>
                <a:cs typeface="Arial"/>
              </a:rPr>
              <a:t>notation UML</a:t>
            </a:r>
            <a:r>
              <a:rPr sz="2400" b="1" dirty="0">
                <a:latin typeface="Arial"/>
                <a:cs typeface="Arial"/>
              </a:rPr>
              <a:t> </a:t>
            </a:r>
            <a:r>
              <a:rPr sz="2400" b="1" spc="-5" dirty="0">
                <a:latin typeface="Arial"/>
                <a:cs typeface="Arial"/>
              </a:rPr>
              <a:t>permet de représenter le niveau de </a:t>
            </a:r>
            <a:r>
              <a:rPr sz="2400" b="1" spc="-655" dirty="0">
                <a:latin typeface="Arial"/>
                <a:cs typeface="Arial"/>
              </a:rPr>
              <a:t> </a:t>
            </a:r>
            <a:r>
              <a:rPr sz="2400" b="1" dirty="0">
                <a:latin typeface="Arial"/>
                <a:cs typeface="Arial"/>
              </a:rPr>
              <a:t>visibilité</a:t>
            </a:r>
            <a:r>
              <a:rPr sz="2400" b="1" spc="-50" dirty="0">
                <a:latin typeface="Arial"/>
                <a:cs typeface="Arial"/>
              </a:rPr>
              <a:t> </a:t>
            </a:r>
            <a:r>
              <a:rPr sz="2400" b="1" spc="-5" dirty="0">
                <a:latin typeface="Arial"/>
                <a:cs typeface="Arial"/>
              </a:rPr>
              <a:t>des</a:t>
            </a:r>
            <a:r>
              <a:rPr sz="2400" b="1" dirty="0">
                <a:latin typeface="Arial"/>
                <a:cs typeface="Arial"/>
              </a:rPr>
              <a:t> attributs</a:t>
            </a:r>
            <a:r>
              <a:rPr sz="2400" b="1" spc="-20" dirty="0">
                <a:latin typeface="Arial"/>
                <a:cs typeface="Arial"/>
              </a:rPr>
              <a:t> </a:t>
            </a:r>
            <a:r>
              <a:rPr sz="2400" b="1" dirty="0">
                <a:latin typeface="Arial"/>
                <a:cs typeface="Arial"/>
              </a:rPr>
              <a:t>de</a:t>
            </a:r>
            <a:r>
              <a:rPr sz="2400" b="1" spc="-10" dirty="0">
                <a:latin typeface="Arial"/>
                <a:cs typeface="Arial"/>
              </a:rPr>
              <a:t> </a:t>
            </a:r>
            <a:r>
              <a:rPr sz="2400" b="1" spc="-5" dirty="0">
                <a:latin typeface="Arial"/>
                <a:cs typeface="Arial"/>
              </a:rPr>
              <a:t>façon</a:t>
            </a:r>
            <a:r>
              <a:rPr sz="2400" b="1" spc="-15" dirty="0">
                <a:latin typeface="Arial"/>
                <a:cs typeface="Arial"/>
              </a:rPr>
              <a:t> </a:t>
            </a:r>
            <a:r>
              <a:rPr sz="2400" b="1" spc="-5" dirty="0">
                <a:latin typeface="Arial"/>
                <a:cs typeface="Arial"/>
              </a:rPr>
              <a:t>graphique</a:t>
            </a:r>
            <a:r>
              <a:rPr sz="2400" b="1" spc="-15" dirty="0">
                <a:latin typeface="Arial"/>
                <a:cs typeface="Arial"/>
              </a:rPr>
              <a:t> </a:t>
            </a:r>
            <a:r>
              <a:rPr sz="2400" b="1" dirty="0">
                <a:latin typeface="Arial"/>
                <a:cs typeface="Arial"/>
              </a:rPr>
              <a:t>en</a:t>
            </a:r>
            <a:r>
              <a:rPr sz="2400" b="1" spc="-10" dirty="0">
                <a:latin typeface="Arial"/>
                <a:cs typeface="Arial"/>
              </a:rPr>
              <a:t> </a:t>
            </a:r>
            <a:r>
              <a:rPr sz="2400" b="1" spc="-5" dirty="0">
                <a:latin typeface="Arial"/>
                <a:cs typeface="Arial"/>
              </a:rPr>
              <a:t>faisant </a:t>
            </a:r>
            <a:r>
              <a:rPr sz="2400" b="1" spc="-655" dirty="0">
                <a:latin typeface="Arial"/>
                <a:cs typeface="Arial"/>
              </a:rPr>
              <a:t> </a:t>
            </a:r>
            <a:r>
              <a:rPr sz="2400" b="1" spc="-5" dirty="0">
                <a:latin typeface="Arial"/>
                <a:cs typeface="Arial"/>
              </a:rPr>
              <a:t>précéder </a:t>
            </a:r>
            <a:r>
              <a:rPr sz="2400" b="1" dirty="0">
                <a:latin typeface="Arial"/>
                <a:cs typeface="Arial"/>
              </a:rPr>
              <a:t>le nom </a:t>
            </a:r>
            <a:r>
              <a:rPr sz="2400" b="1" spc="-5" dirty="0">
                <a:latin typeface="Arial"/>
                <a:cs typeface="Arial"/>
              </a:rPr>
              <a:t>de chaque </a:t>
            </a:r>
            <a:r>
              <a:rPr sz="2400" b="1" dirty="0">
                <a:latin typeface="Arial"/>
                <a:cs typeface="Arial"/>
              </a:rPr>
              <a:t>attribut </a:t>
            </a:r>
            <a:r>
              <a:rPr sz="2400" b="1" spc="-5" dirty="0">
                <a:latin typeface="Arial"/>
                <a:cs typeface="Arial"/>
              </a:rPr>
              <a:t>par </a:t>
            </a:r>
            <a:r>
              <a:rPr sz="2400" b="1" dirty="0">
                <a:latin typeface="Arial"/>
                <a:cs typeface="Arial"/>
              </a:rPr>
              <a:t>un </a:t>
            </a:r>
            <a:r>
              <a:rPr sz="2400" b="1" spc="-5" dirty="0">
                <a:latin typeface="Arial"/>
                <a:cs typeface="Arial"/>
              </a:rPr>
              <a:t>caractère </a:t>
            </a:r>
            <a:r>
              <a:rPr sz="2400" b="1" spc="-660" dirty="0">
                <a:latin typeface="Arial"/>
                <a:cs typeface="Arial"/>
              </a:rPr>
              <a:t> </a:t>
            </a:r>
            <a:r>
              <a:rPr sz="2400" b="1" spc="-5" dirty="0">
                <a:latin typeface="Arial"/>
                <a:cs typeface="Arial"/>
              </a:rPr>
              <a:t>représentant</a:t>
            </a:r>
            <a:r>
              <a:rPr sz="2400" b="1" spc="5" dirty="0">
                <a:latin typeface="Arial"/>
                <a:cs typeface="Arial"/>
              </a:rPr>
              <a:t> </a:t>
            </a:r>
            <a:r>
              <a:rPr sz="2400" b="1" spc="-5" dirty="0">
                <a:latin typeface="Arial"/>
                <a:cs typeface="Arial"/>
              </a:rPr>
              <a:t>la</a:t>
            </a:r>
            <a:r>
              <a:rPr sz="2400" b="1" dirty="0">
                <a:latin typeface="Arial"/>
                <a:cs typeface="Arial"/>
              </a:rPr>
              <a:t> </a:t>
            </a:r>
            <a:r>
              <a:rPr sz="2400" b="1" spc="-5" dirty="0">
                <a:latin typeface="Arial"/>
                <a:cs typeface="Arial"/>
              </a:rPr>
              <a:t>visibilité:</a:t>
            </a:r>
            <a:endParaRPr sz="2400" dirty="0">
              <a:latin typeface="Arial"/>
              <a:cs typeface="Arial"/>
            </a:endParaRPr>
          </a:p>
          <a:p>
            <a:pPr marL="469900">
              <a:lnSpc>
                <a:spcPct val="100000"/>
              </a:lnSpc>
              <a:spcBef>
                <a:spcPts val="580"/>
              </a:spcBef>
            </a:pPr>
            <a:r>
              <a:rPr sz="1800" dirty="0">
                <a:solidFill>
                  <a:srgbClr val="114FFA"/>
                </a:solidFill>
                <a:latin typeface="Wingdings"/>
                <a:cs typeface="Wingdings"/>
              </a:rPr>
              <a:t></a:t>
            </a:r>
            <a:r>
              <a:rPr sz="1800" spc="445" dirty="0">
                <a:solidFill>
                  <a:srgbClr val="114FFA"/>
                </a:solidFill>
                <a:latin typeface="Times New Roman"/>
                <a:cs typeface="Times New Roman"/>
              </a:rPr>
              <a:t> </a:t>
            </a:r>
            <a:r>
              <a:rPr sz="2400" dirty="0">
                <a:latin typeface="Arial MT"/>
                <a:cs typeface="Arial MT"/>
              </a:rPr>
              <a:t>+</a:t>
            </a:r>
            <a:r>
              <a:rPr sz="2400" spc="-30" dirty="0">
                <a:latin typeface="Arial MT"/>
                <a:cs typeface="Arial MT"/>
              </a:rPr>
              <a:t> </a:t>
            </a:r>
            <a:r>
              <a:rPr sz="2400" spc="-5" dirty="0">
                <a:latin typeface="Arial MT"/>
                <a:cs typeface="Arial MT"/>
              </a:rPr>
              <a:t>défini</a:t>
            </a:r>
            <a:r>
              <a:rPr sz="2400" dirty="0">
                <a:latin typeface="Arial MT"/>
                <a:cs typeface="Arial MT"/>
              </a:rPr>
              <a:t> </a:t>
            </a:r>
            <a:r>
              <a:rPr sz="2400" spc="-5" dirty="0">
                <a:latin typeface="Arial MT"/>
                <a:cs typeface="Arial MT"/>
              </a:rPr>
              <a:t>un</a:t>
            </a:r>
            <a:r>
              <a:rPr sz="2400" spc="-10" dirty="0">
                <a:latin typeface="Arial MT"/>
                <a:cs typeface="Arial MT"/>
              </a:rPr>
              <a:t> </a:t>
            </a:r>
            <a:r>
              <a:rPr sz="2400" dirty="0">
                <a:latin typeface="Arial MT"/>
                <a:cs typeface="Arial MT"/>
              </a:rPr>
              <a:t>attribut</a:t>
            </a:r>
            <a:r>
              <a:rPr sz="2400" spc="-25" dirty="0">
                <a:latin typeface="Arial MT"/>
                <a:cs typeface="Arial MT"/>
              </a:rPr>
              <a:t> </a:t>
            </a:r>
            <a:r>
              <a:rPr sz="2400" spc="-5" dirty="0">
                <a:latin typeface="Arial MT"/>
                <a:cs typeface="Arial MT"/>
              </a:rPr>
              <a:t>public</a:t>
            </a:r>
            <a:endParaRPr sz="2400" dirty="0">
              <a:latin typeface="Arial MT"/>
              <a:cs typeface="Arial MT"/>
            </a:endParaRPr>
          </a:p>
          <a:p>
            <a:pPr marL="756285" lvl="1" indent="-287020">
              <a:lnSpc>
                <a:spcPct val="100000"/>
              </a:lnSpc>
              <a:spcBef>
                <a:spcPts val="575"/>
              </a:spcBef>
              <a:buClr>
                <a:srgbClr val="114FFA"/>
              </a:buClr>
              <a:buSzPct val="75000"/>
              <a:buFont typeface="Wingdings"/>
              <a:buChar char=""/>
              <a:tabLst>
                <a:tab pos="756920" algn="l"/>
              </a:tabLst>
            </a:pPr>
            <a:r>
              <a:rPr sz="2400" dirty="0">
                <a:latin typeface="Arial MT"/>
                <a:cs typeface="Arial MT"/>
              </a:rPr>
              <a:t>#</a:t>
            </a:r>
            <a:r>
              <a:rPr sz="2400" spc="-25" dirty="0">
                <a:latin typeface="Arial MT"/>
                <a:cs typeface="Arial MT"/>
              </a:rPr>
              <a:t> </a:t>
            </a:r>
            <a:r>
              <a:rPr sz="2400" spc="-5" dirty="0">
                <a:latin typeface="Arial MT"/>
                <a:cs typeface="Arial MT"/>
              </a:rPr>
              <a:t>défini</a:t>
            </a:r>
            <a:r>
              <a:rPr sz="2400" dirty="0">
                <a:latin typeface="Arial MT"/>
                <a:cs typeface="Arial MT"/>
              </a:rPr>
              <a:t> un</a:t>
            </a:r>
            <a:r>
              <a:rPr sz="2400" spc="-20" dirty="0">
                <a:latin typeface="Arial MT"/>
                <a:cs typeface="Arial MT"/>
              </a:rPr>
              <a:t> </a:t>
            </a:r>
            <a:r>
              <a:rPr sz="2400" dirty="0">
                <a:latin typeface="Arial MT"/>
                <a:cs typeface="Arial MT"/>
              </a:rPr>
              <a:t>attribut</a:t>
            </a:r>
            <a:r>
              <a:rPr sz="2400" spc="-10" dirty="0">
                <a:latin typeface="Arial MT"/>
                <a:cs typeface="Arial MT"/>
              </a:rPr>
              <a:t> </a:t>
            </a:r>
            <a:r>
              <a:rPr sz="2400" spc="-5" dirty="0">
                <a:latin typeface="Arial MT"/>
                <a:cs typeface="Arial MT"/>
              </a:rPr>
              <a:t>protégé</a:t>
            </a:r>
            <a:endParaRPr sz="2400" dirty="0">
              <a:latin typeface="Arial MT"/>
              <a:cs typeface="Arial MT"/>
            </a:endParaRPr>
          </a:p>
          <a:p>
            <a:pPr marL="756285" lvl="1" indent="-287020">
              <a:lnSpc>
                <a:spcPct val="100000"/>
              </a:lnSpc>
              <a:spcBef>
                <a:spcPts val="575"/>
              </a:spcBef>
              <a:buClr>
                <a:srgbClr val="114FFA"/>
              </a:buClr>
              <a:buSzPct val="75000"/>
              <a:buFont typeface="Wingdings"/>
              <a:buChar char=""/>
              <a:tabLst>
                <a:tab pos="756920" algn="l"/>
              </a:tabLst>
            </a:pPr>
            <a:r>
              <a:rPr sz="2400" dirty="0">
                <a:latin typeface="Arial MT"/>
                <a:cs typeface="Arial MT"/>
              </a:rPr>
              <a:t>-</a:t>
            </a:r>
            <a:r>
              <a:rPr sz="2400" spc="-25" dirty="0">
                <a:latin typeface="Arial MT"/>
                <a:cs typeface="Arial MT"/>
              </a:rPr>
              <a:t> </a:t>
            </a:r>
            <a:r>
              <a:rPr sz="2400" spc="-5" dirty="0">
                <a:latin typeface="Arial MT"/>
                <a:cs typeface="Arial MT"/>
              </a:rPr>
              <a:t>défini</a:t>
            </a:r>
            <a:r>
              <a:rPr sz="2400" dirty="0">
                <a:latin typeface="Arial MT"/>
                <a:cs typeface="Arial MT"/>
              </a:rPr>
              <a:t> </a:t>
            </a:r>
            <a:r>
              <a:rPr sz="2400" spc="-5" dirty="0">
                <a:latin typeface="Arial MT"/>
                <a:cs typeface="Arial MT"/>
              </a:rPr>
              <a:t>un</a:t>
            </a:r>
            <a:r>
              <a:rPr sz="2400" spc="-10" dirty="0">
                <a:latin typeface="Arial MT"/>
                <a:cs typeface="Arial MT"/>
              </a:rPr>
              <a:t> </a:t>
            </a:r>
            <a:r>
              <a:rPr sz="2400" dirty="0">
                <a:latin typeface="Arial MT"/>
                <a:cs typeface="Arial MT"/>
              </a:rPr>
              <a:t>attribut</a:t>
            </a:r>
            <a:r>
              <a:rPr sz="2400" spc="-20" dirty="0">
                <a:latin typeface="Arial MT"/>
                <a:cs typeface="Arial MT"/>
              </a:rPr>
              <a:t> </a:t>
            </a:r>
            <a:r>
              <a:rPr sz="2400" spc="-5" dirty="0">
                <a:latin typeface="Arial MT"/>
                <a:cs typeface="Arial MT"/>
              </a:rPr>
              <a:t>privé</a:t>
            </a:r>
            <a:endParaRPr sz="2400" dirty="0">
              <a:latin typeface="Arial MT"/>
              <a:cs typeface="Arial MT"/>
            </a:endParaRPr>
          </a:p>
        </p:txBody>
      </p:sp>
      <p:pic>
        <p:nvPicPr>
          <p:cNvPr id="28" name="object 28"/>
          <p:cNvPicPr/>
          <p:nvPr/>
        </p:nvPicPr>
        <p:blipFill>
          <a:blip r:embed="rId16" cstate="print"/>
          <a:stretch>
            <a:fillRect/>
          </a:stretch>
        </p:blipFill>
        <p:spPr>
          <a:xfrm>
            <a:off x="6591300" y="4311586"/>
            <a:ext cx="2419350" cy="209715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52507" y="60452"/>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7</a:t>
            </a:r>
            <a:endParaRPr sz="1200">
              <a:latin typeface="Arial MT"/>
              <a:cs typeface="Arial MT"/>
            </a:endParaRPr>
          </a:p>
        </p:txBody>
      </p:sp>
      <p:grpSp>
        <p:nvGrpSpPr>
          <p:cNvPr id="3" name="object 3"/>
          <p:cNvGrpSpPr/>
          <p:nvPr/>
        </p:nvGrpSpPr>
        <p:grpSpPr>
          <a:xfrm>
            <a:off x="157170" y="265175"/>
            <a:ext cx="9345295" cy="1617980"/>
            <a:chOff x="157170" y="265175"/>
            <a:chExt cx="9345295" cy="1617980"/>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25651" y="265175"/>
              <a:ext cx="8476488" cy="740663"/>
            </a:xfrm>
            <a:prstGeom prst="rect">
              <a:avLst/>
            </a:prstGeom>
          </p:spPr>
        </p:pic>
      </p:grpSp>
      <p:sp>
        <p:nvSpPr>
          <p:cNvPr id="13" name="object 13"/>
          <p:cNvSpPr txBox="1">
            <a:spLocks noGrp="1"/>
          </p:cNvSpPr>
          <p:nvPr>
            <p:ph type="title"/>
          </p:nvPr>
        </p:nvSpPr>
        <p:spPr>
          <a:xfrm>
            <a:off x="1297305" y="383489"/>
            <a:ext cx="7898765" cy="574675"/>
          </a:xfrm>
          <a:prstGeom prst="rect">
            <a:avLst/>
          </a:prstGeom>
        </p:spPr>
        <p:txBody>
          <a:bodyPr vert="horz" wrap="square" lIns="0" tIns="12700" rIns="0" bIns="0" rtlCol="0">
            <a:spAutoFit/>
          </a:bodyPr>
          <a:lstStyle/>
          <a:p>
            <a:pPr marL="12700">
              <a:lnSpc>
                <a:spcPct val="100000"/>
              </a:lnSpc>
              <a:spcBef>
                <a:spcPts val="100"/>
              </a:spcBef>
            </a:pPr>
            <a:r>
              <a:rPr sz="3600" i="1" spc="-5" dirty="0">
                <a:latin typeface="Times New Roman"/>
                <a:cs typeface="Times New Roman"/>
              </a:rPr>
              <a:t>Propriétés</a:t>
            </a:r>
            <a:r>
              <a:rPr sz="3600" i="1" spc="5" dirty="0">
                <a:latin typeface="Times New Roman"/>
                <a:cs typeface="Times New Roman"/>
              </a:rPr>
              <a:t> </a:t>
            </a:r>
            <a:r>
              <a:rPr sz="3600" i="1" spc="-5" dirty="0">
                <a:latin typeface="Times New Roman"/>
                <a:cs typeface="Times New Roman"/>
              </a:rPr>
              <a:t>des</a:t>
            </a:r>
            <a:r>
              <a:rPr sz="3600" i="1" spc="5" dirty="0">
                <a:latin typeface="Times New Roman"/>
                <a:cs typeface="Times New Roman"/>
              </a:rPr>
              <a:t> </a:t>
            </a:r>
            <a:r>
              <a:rPr sz="3600" i="1" spc="-5" dirty="0">
                <a:latin typeface="Times New Roman"/>
                <a:cs typeface="Times New Roman"/>
              </a:rPr>
              <a:t>attributs</a:t>
            </a:r>
            <a:r>
              <a:rPr sz="3600" i="1" spc="5" dirty="0">
                <a:latin typeface="Times New Roman"/>
                <a:cs typeface="Times New Roman"/>
              </a:rPr>
              <a:t> </a:t>
            </a:r>
            <a:r>
              <a:rPr sz="3600" i="1" dirty="0">
                <a:latin typeface="Times New Roman"/>
                <a:cs typeface="Times New Roman"/>
              </a:rPr>
              <a:t>et des</a:t>
            </a:r>
            <a:r>
              <a:rPr sz="3600" i="1" spc="5" dirty="0">
                <a:latin typeface="Times New Roman"/>
                <a:cs typeface="Times New Roman"/>
              </a:rPr>
              <a:t> </a:t>
            </a:r>
            <a:r>
              <a:rPr sz="3600" i="1" spc="-5" dirty="0">
                <a:latin typeface="Times New Roman"/>
                <a:cs typeface="Times New Roman"/>
              </a:rPr>
              <a:t>opérations</a:t>
            </a:r>
            <a:r>
              <a:rPr sz="3600" i="1" spc="5" dirty="0">
                <a:latin typeface="Times New Roman"/>
                <a:cs typeface="Times New Roman"/>
              </a:rPr>
              <a:t> </a:t>
            </a:r>
            <a:r>
              <a:rPr sz="3600" i="1" dirty="0">
                <a:latin typeface="Times New Roman"/>
                <a:cs typeface="Times New Roman"/>
              </a:rPr>
              <a:t>:</a:t>
            </a:r>
            <a:endParaRPr sz="3600" dirty="0">
              <a:latin typeface="Times New Roman"/>
              <a:cs typeface="Times New Roman"/>
            </a:endParaRPr>
          </a:p>
        </p:txBody>
      </p:sp>
      <p:grpSp>
        <p:nvGrpSpPr>
          <p:cNvPr id="14" name="object 14"/>
          <p:cNvGrpSpPr/>
          <p:nvPr/>
        </p:nvGrpSpPr>
        <p:grpSpPr>
          <a:xfrm>
            <a:off x="1074419" y="1638300"/>
            <a:ext cx="7978140" cy="2249805"/>
            <a:chOff x="1074419" y="1638300"/>
            <a:chExt cx="7978140" cy="2249805"/>
          </a:xfrm>
        </p:grpSpPr>
        <p:pic>
          <p:nvPicPr>
            <p:cNvPr id="15" name="object 15"/>
            <p:cNvPicPr/>
            <p:nvPr/>
          </p:nvPicPr>
          <p:blipFill>
            <a:blip r:embed="rId6" cstate="print"/>
            <a:stretch>
              <a:fillRect/>
            </a:stretch>
          </p:blipFill>
          <p:spPr>
            <a:xfrm>
              <a:off x="1074419" y="1638300"/>
              <a:ext cx="6746748" cy="420624"/>
            </a:xfrm>
            <a:prstGeom prst="rect">
              <a:avLst/>
            </a:prstGeom>
          </p:spPr>
        </p:pic>
        <p:pic>
          <p:nvPicPr>
            <p:cNvPr id="16" name="object 16"/>
            <p:cNvPicPr/>
            <p:nvPr/>
          </p:nvPicPr>
          <p:blipFill>
            <a:blip r:embed="rId7" cstate="print"/>
            <a:stretch>
              <a:fillRect/>
            </a:stretch>
          </p:blipFill>
          <p:spPr>
            <a:xfrm>
              <a:off x="1074419" y="2004059"/>
              <a:ext cx="3813048" cy="420624"/>
            </a:xfrm>
            <a:prstGeom prst="rect">
              <a:avLst/>
            </a:prstGeom>
          </p:spPr>
        </p:pic>
        <p:pic>
          <p:nvPicPr>
            <p:cNvPr id="17" name="object 17"/>
            <p:cNvPicPr/>
            <p:nvPr/>
          </p:nvPicPr>
          <p:blipFill>
            <a:blip r:embed="rId8" cstate="print"/>
            <a:stretch>
              <a:fillRect/>
            </a:stretch>
          </p:blipFill>
          <p:spPr>
            <a:xfrm>
              <a:off x="1121663" y="2470403"/>
              <a:ext cx="390144" cy="316991"/>
            </a:xfrm>
            <a:prstGeom prst="rect">
              <a:avLst/>
            </a:prstGeom>
          </p:spPr>
        </p:pic>
        <p:pic>
          <p:nvPicPr>
            <p:cNvPr id="18" name="object 18"/>
            <p:cNvPicPr/>
            <p:nvPr/>
          </p:nvPicPr>
          <p:blipFill>
            <a:blip r:embed="rId9" cstate="print"/>
            <a:stretch>
              <a:fillRect/>
            </a:stretch>
          </p:blipFill>
          <p:spPr>
            <a:xfrm>
              <a:off x="1417319" y="2369819"/>
              <a:ext cx="7635240" cy="420624"/>
            </a:xfrm>
            <a:prstGeom prst="rect">
              <a:avLst/>
            </a:prstGeom>
          </p:spPr>
        </p:pic>
        <p:pic>
          <p:nvPicPr>
            <p:cNvPr id="19" name="object 19"/>
            <p:cNvPicPr/>
            <p:nvPr/>
          </p:nvPicPr>
          <p:blipFill>
            <a:blip r:embed="rId8" cstate="print"/>
            <a:stretch>
              <a:fillRect/>
            </a:stretch>
          </p:blipFill>
          <p:spPr>
            <a:xfrm>
              <a:off x="1121663" y="2836163"/>
              <a:ext cx="390144" cy="316991"/>
            </a:xfrm>
            <a:prstGeom prst="rect">
              <a:avLst/>
            </a:prstGeom>
          </p:spPr>
        </p:pic>
        <p:pic>
          <p:nvPicPr>
            <p:cNvPr id="20" name="object 20"/>
            <p:cNvPicPr/>
            <p:nvPr/>
          </p:nvPicPr>
          <p:blipFill>
            <a:blip r:embed="rId10" cstate="print"/>
            <a:stretch>
              <a:fillRect/>
            </a:stretch>
          </p:blipFill>
          <p:spPr>
            <a:xfrm>
              <a:off x="1417319" y="2735580"/>
              <a:ext cx="1402080" cy="420624"/>
            </a:xfrm>
            <a:prstGeom prst="rect">
              <a:avLst/>
            </a:prstGeom>
          </p:spPr>
        </p:pic>
        <p:pic>
          <p:nvPicPr>
            <p:cNvPr id="21" name="object 21"/>
            <p:cNvPicPr/>
            <p:nvPr/>
          </p:nvPicPr>
          <p:blipFill>
            <a:blip r:embed="rId8" cstate="print"/>
            <a:stretch>
              <a:fillRect/>
            </a:stretch>
          </p:blipFill>
          <p:spPr>
            <a:xfrm>
              <a:off x="1121663" y="3201924"/>
              <a:ext cx="390144" cy="316991"/>
            </a:xfrm>
            <a:prstGeom prst="rect">
              <a:avLst/>
            </a:prstGeom>
          </p:spPr>
        </p:pic>
        <p:pic>
          <p:nvPicPr>
            <p:cNvPr id="22" name="object 22"/>
            <p:cNvPicPr/>
            <p:nvPr/>
          </p:nvPicPr>
          <p:blipFill>
            <a:blip r:embed="rId11" cstate="print"/>
            <a:stretch>
              <a:fillRect/>
            </a:stretch>
          </p:blipFill>
          <p:spPr>
            <a:xfrm>
              <a:off x="1417319" y="3101339"/>
              <a:ext cx="6574535" cy="420624"/>
            </a:xfrm>
            <a:prstGeom prst="rect">
              <a:avLst/>
            </a:prstGeom>
          </p:spPr>
        </p:pic>
        <p:pic>
          <p:nvPicPr>
            <p:cNvPr id="23" name="object 23"/>
            <p:cNvPicPr/>
            <p:nvPr/>
          </p:nvPicPr>
          <p:blipFill>
            <a:blip r:embed="rId12" cstate="print"/>
            <a:stretch>
              <a:fillRect/>
            </a:stretch>
          </p:blipFill>
          <p:spPr>
            <a:xfrm>
              <a:off x="7647431" y="3101339"/>
              <a:ext cx="429768" cy="420624"/>
            </a:xfrm>
            <a:prstGeom prst="rect">
              <a:avLst/>
            </a:prstGeom>
          </p:spPr>
        </p:pic>
        <p:pic>
          <p:nvPicPr>
            <p:cNvPr id="24" name="object 24"/>
            <p:cNvPicPr/>
            <p:nvPr/>
          </p:nvPicPr>
          <p:blipFill>
            <a:blip r:embed="rId13" cstate="print"/>
            <a:stretch>
              <a:fillRect/>
            </a:stretch>
          </p:blipFill>
          <p:spPr>
            <a:xfrm>
              <a:off x="7732776" y="3101339"/>
              <a:ext cx="1264920" cy="420624"/>
            </a:xfrm>
            <a:prstGeom prst="rect">
              <a:avLst/>
            </a:prstGeom>
          </p:spPr>
        </p:pic>
        <p:pic>
          <p:nvPicPr>
            <p:cNvPr id="25" name="object 25"/>
            <p:cNvPicPr/>
            <p:nvPr/>
          </p:nvPicPr>
          <p:blipFill>
            <a:blip r:embed="rId8" cstate="print"/>
            <a:stretch>
              <a:fillRect/>
            </a:stretch>
          </p:blipFill>
          <p:spPr>
            <a:xfrm>
              <a:off x="1121663" y="3567683"/>
              <a:ext cx="390144" cy="316991"/>
            </a:xfrm>
            <a:prstGeom prst="rect">
              <a:avLst/>
            </a:prstGeom>
          </p:spPr>
        </p:pic>
        <p:pic>
          <p:nvPicPr>
            <p:cNvPr id="26" name="object 26"/>
            <p:cNvPicPr/>
            <p:nvPr/>
          </p:nvPicPr>
          <p:blipFill>
            <a:blip r:embed="rId14" cstate="print"/>
            <a:stretch>
              <a:fillRect/>
            </a:stretch>
          </p:blipFill>
          <p:spPr>
            <a:xfrm>
              <a:off x="1417319" y="3467100"/>
              <a:ext cx="1118616" cy="420624"/>
            </a:xfrm>
            <a:prstGeom prst="rect">
              <a:avLst/>
            </a:prstGeom>
          </p:spPr>
        </p:pic>
        <p:pic>
          <p:nvPicPr>
            <p:cNvPr id="27" name="object 27"/>
            <p:cNvPicPr/>
            <p:nvPr/>
          </p:nvPicPr>
          <p:blipFill>
            <a:blip r:embed="rId12" cstate="print"/>
            <a:stretch>
              <a:fillRect/>
            </a:stretch>
          </p:blipFill>
          <p:spPr>
            <a:xfrm>
              <a:off x="2191511" y="3467100"/>
              <a:ext cx="429768" cy="420624"/>
            </a:xfrm>
            <a:prstGeom prst="rect">
              <a:avLst/>
            </a:prstGeom>
          </p:spPr>
        </p:pic>
        <p:pic>
          <p:nvPicPr>
            <p:cNvPr id="28" name="object 28"/>
            <p:cNvPicPr/>
            <p:nvPr/>
          </p:nvPicPr>
          <p:blipFill>
            <a:blip r:embed="rId15" cstate="print"/>
            <a:stretch>
              <a:fillRect/>
            </a:stretch>
          </p:blipFill>
          <p:spPr>
            <a:xfrm>
              <a:off x="2276855" y="3467100"/>
              <a:ext cx="5658612" cy="420624"/>
            </a:xfrm>
            <a:prstGeom prst="rect">
              <a:avLst/>
            </a:prstGeom>
          </p:spPr>
        </p:pic>
      </p:grpSp>
      <p:sp>
        <p:nvSpPr>
          <p:cNvPr id="29" name="object 29"/>
          <p:cNvSpPr txBox="1"/>
          <p:nvPr/>
        </p:nvSpPr>
        <p:spPr>
          <a:xfrm>
            <a:off x="1221130" y="1640560"/>
            <a:ext cx="7658100" cy="2220595"/>
          </a:xfrm>
          <a:prstGeom prst="rect">
            <a:avLst/>
          </a:prstGeom>
        </p:spPr>
        <p:txBody>
          <a:bodyPr vert="horz" wrap="square" lIns="0" tIns="12700" rIns="0" bIns="0" rtlCol="0">
            <a:spAutoFit/>
          </a:bodyPr>
          <a:lstStyle/>
          <a:p>
            <a:pPr marL="12700" marR="1237615">
              <a:lnSpc>
                <a:spcPct val="120000"/>
              </a:lnSpc>
              <a:spcBef>
                <a:spcPts val="100"/>
              </a:spcBef>
            </a:pPr>
            <a:r>
              <a:rPr sz="2000" b="1" spc="-5" dirty="0">
                <a:latin typeface="Arial"/>
                <a:cs typeface="Arial"/>
              </a:rPr>
              <a:t>Accessibilité</a:t>
            </a:r>
            <a:r>
              <a:rPr sz="2000" b="1" spc="-50" dirty="0">
                <a:latin typeface="Arial"/>
                <a:cs typeface="Arial"/>
              </a:rPr>
              <a:t> </a:t>
            </a:r>
            <a:r>
              <a:rPr sz="2000" b="1" spc="-5" dirty="0">
                <a:latin typeface="Arial"/>
                <a:cs typeface="Arial"/>
              </a:rPr>
              <a:t>aux</a:t>
            </a:r>
            <a:r>
              <a:rPr sz="2000" b="1" spc="-10" dirty="0">
                <a:latin typeface="Arial"/>
                <a:cs typeface="Arial"/>
              </a:rPr>
              <a:t> </a:t>
            </a:r>
            <a:r>
              <a:rPr sz="2000" b="1" dirty="0">
                <a:latin typeface="Arial"/>
                <a:cs typeface="Arial"/>
              </a:rPr>
              <a:t>attributs</a:t>
            </a:r>
            <a:r>
              <a:rPr sz="2000" b="1" spc="-50" dirty="0">
                <a:latin typeface="Arial"/>
                <a:cs typeface="Arial"/>
              </a:rPr>
              <a:t> </a:t>
            </a:r>
            <a:r>
              <a:rPr sz="2000" b="1" spc="-5" dirty="0">
                <a:latin typeface="Arial"/>
                <a:cs typeface="Arial"/>
              </a:rPr>
              <a:t>et</a:t>
            </a:r>
            <a:r>
              <a:rPr sz="2000" b="1" spc="-10" dirty="0">
                <a:latin typeface="Arial"/>
                <a:cs typeface="Arial"/>
              </a:rPr>
              <a:t> </a:t>
            </a:r>
            <a:r>
              <a:rPr sz="2000" b="1" dirty="0">
                <a:latin typeface="Arial"/>
                <a:cs typeface="Arial"/>
              </a:rPr>
              <a:t>opérations</a:t>
            </a:r>
            <a:r>
              <a:rPr sz="2000" b="1" spc="-30" dirty="0">
                <a:latin typeface="Arial"/>
                <a:cs typeface="Arial"/>
              </a:rPr>
              <a:t> </a:t>
            </a:r>
            <a:r>
              <a:rPr sz="2000" b="1" dirty="0">
                <a:latin typeface="Arial"/>
                <a:cs typeface="Arial"/>
              </a:rPr>
              <a:t>d’une </a:t>
            </a:r>
            <a:r>
              <a:rPr sz="2000" b="1" spc="-5" dirty="0">
                <a:latin typeface="Arial"/>
                <a:cs typeface="Arial"/>
              </a:rPr>
              <a:t>classe </a:t>
            </a:r>
            <a:r>
              <a:rPr sz="2000" b="1" spc="-540" dirty="0">
                <a:latin typeface="Arial"/>
                <a:cs typeface="Arial"/>
              </a:rPr>
              <a:t> </a:t>
            </a:r>
            <a:r>
              <a:rPr sz="2000" b="1" dirty="0">
                <a:latin typeface="Arial"/>
                <a:cs typeface="Arial"/>
              </a:rPr>
              <a:t>Trois</a:t>
            </a:r>
            <a:r>
              <a:rPr sz="2000" b="1" spc="-40" dirty="0">
                <a:latin typeface="Arial"/>
                <a:cs typeface="Arial"/>
              </a:rPr>
              <a:t> </a:t>
            </a:r>
            <a:r>
              <a:rPr sz="2000" b="1" spc="-5" dirty="0">
                <a:latin typeface="Arial"/>
                <a:cs typeface="Arial"/>
              </a:rPr>
              <a:t>niveaux</a:t>
            </a:r>
            <a:r>
              <a:rPr sz="2000" b="1" spc="10" dirty="0">
                <a:latin typeface="Arial"/>
                <a:cs typeface="Arial"/>
              </a:rPr>
              <a:t> </a:t>
            </a:r>
            <a:r>
              <a:rPr sz="2000" b="1" dirty="0">
                <a:latin typeface="Arial"/>
                <a:cs typeface="Arial"/>
              </a:rPr>
              <a:t>de</a:t>
            </a:r>
            <a:r>
              <a:rPr sz="2000" b="1" spc="-15" dirty="0">
                <a:latin typeface="Arial"/>
                <a:cs typeface="Arial"/>
              </a:rPr>
              <a:t> </a:t>
            </a:r>
            <a:r>
              <a:rPr sz="2000" b="1" dirty="0">
                <a:latin typeface="Arial"/>
                <a:cs typeface="Arial"/>
              </a:rPr>
              <a:t>protection</a:t>
            </a:r>
            <a:r>
              <a:rPr sz="2000" b="1" spc="-30" dirty="0">
                <a:latin typeface="Arial"/>
                <a:cs typeface="Arial"/>
              </a:rPr>
              <a:t> </a:t>
            </a:r>
            <a:r>
              <a:rPr sz="2000" b="1" dirty="0">
                <a:latin typeface="Arial"/>
                <a:cs typeface="Arial"/>
              </a:rPr>
              <a:t>:</a:t>
            </a:r>
            <a:endParaRPr sz="2000" dirty="0">
              <a:latin typeface="Arial"/>
              <a:cs typeface="Arial"/>
            </a:endParaRPr>
          </a:p>
          <a:p>
            <a:pPr marL="354965" indent="-342900">
              <a:lnSpc>
                <a:spcPct val="100000"/>
              </a:lnSpc>
              <a:spcBef>
                <a:spcPts val="480"/>
              </a:spcBef>
              <a:buClr>
                <a:srgbClr val="FB0028"/>
              </a:buClr>
              <a:buSzPct val="75000"/>
              <a:buFont typeface="Wingdings"/>
              <a:buChar char=""/>
              <a:tabLst>
                <a:tab pos="354965" algn="l"/>
                <a:tab pos="355600" algn="l"/>
              </a:tabLst>
            </a:pPr>
            <a:r>
              <a:rPr sz="2000" b="1" spc="-5" dirty="0">
                <a:latin typeface="Arial"/>
                <a:cs typeface="Arial"/>
              </a:rPr>
              <a:t>Public</a:t>
            </a:r>
            <a:r>
              <a:rPr sz="2000" b="1" spc="-25" dirty="0">
                <a:latin typeface="Arial"/>
                <a:cs typeface="Arial"/>
              </a:rPr>
              <a:t> </a:t>
            </a:r>
            <a:r>
              <a:rPr sz="2000" b="1" dirty="0">
                <a:latin typeface="Arial"/>
                <a:cs typeface="Arial"/>
              </a:rPr>
              <a:t>(+)</a:t>
            </a:r>
            <a:r>
              <a:rPr sz="2000" b="1" spc="-35" dirty="0">
                <a:latin typeface="Arial"/>
                <a:cs typeface="Arial"/>
              </a:rPr>
              <a:t> </a:t>
            </a:r>
            <a:r>
              <a:rPr sz="2000" b="1" dirty="0">
                <a:latin typeface="Arial"/>
                <a:cs typeface="Arial"/>
              </a:rPr>
              <a:t>:</a:t>
            </a:r>
            <a:r>
              <a:rPr sz="2000" b="1" spc="-10" dirty="0">
                <a:latin typeface="Arial"/>
                <a:cs typeface="Arial"/>
              </a:rPr>
              <a:t> </a:t>
            </a:r>
            <a:r>
              <a:rPr sz="2000" b="1" dirty="0">
                <a:latin typeface="Arial"/>
                <a:cs typeface="Arial"/>
              </a:rPr>
              <a:t>accès</a:t>
            </a:r>
            <a:r>
              <a:rPr sz="2000" b="1" spc="-25" dirty="0">
                <a:latin typeface="Arial"/>
                <a:cs typeface="Arial"/>
              </a:rPr>
              <a:t> </a:t>
            </a:r>
            <a:r>
              <a:rPr sz="2000" b="1" dirty="0">
                <a:latin typeface="Arial"/>
                <a:cs typeface="Arial"/>
              </a:rPr>
              <a:t>à</a:t>
            </a:r>
            <a:r>
              <a:rPr sz="2000" b="1" spc="5" dirty="0">
                <a:latin typeface="Arial"/>
                <a:cs typeface="Arial"/>
              </a:rPr>
              <a:t> </a:t>
            </a:r>
            <a:r>
              <a:rPr sz="2000" b="1" dirty="0">
                <a:latin typeface="Arial"/>
                <a:cs typeface="Arial"/>
              </a:rPr>
              <a:t>partir</a:t>
            </a:r>
            <a:r>
              <a:rPr sz="2000" b="1" spc="-30" dirty="0">
                <a:latin typeface="Arial"/>
                <a:cs typeface="Arial"/>
              </a:rPr>
              <a:t> </a:t>
            </a:r>
            <a:r>
              <a:rPr sz="2000" b="1" dirty="0">
                <a:latin typeface="Arial"/>
                <a:cs typeface="Arial"/>
              </a:rPr>
              <a:t>de</a:t>
            </a:r>
            <a:r>
              <a:rPr sz="2000" b="1" spc="-15" dirty="0">
                <a:latin typeface="Arial"/>
                <a:cs typeface="Arial"/>
              </a:rPr>
              <a:t> </a:t>
            </a:r>
            <a:r>
              <a:rPr sz="2000" b="1" dirty="0">
                <a:latin typeface="Arial"/>
                <a:cs typeface="Arial"/>
              </a:rPr>
              <a:t>toute</a:t>
            </a:r>
            <a:r>
              <a:rPr sz="2000" b="1" spc="-10" dirty="0">
                <a:latin typeface="Arial"/>
                <a:cs typeface="Arial"/>
              </a:rPr>
              <a:t> </a:t>
            </a:r>
            <a:r>
              <a:rPr sz="2000" b="1" dirty="0">
                <a:latin typeface="Arial"/>
                <a:cs typeface="Arial"/>
              </a:rPr>
              <a:t>entité</a:t>
            </a:r>
            <a:r>
              <a:rPr sz="2000" b="1" spc="-35" dirty="0">
                <a:latin typeface="Arial"/>
                <a:cs typeface="Arial"/>
              </a:rPr>
              <a:t> </a:t>
            </a:r>
            <a:r>
              <a:rPr sz="2000" b="1" dirty="0">
                <a:latin typeface="Arial"/>
                <a:cs typeface="Arial"/>
              </a:rPr>
              <a:t>interne</a:t>
            </a:r>
            <a:r>
              <a:rPr sz="2000" b="1" spc="-25" dirty="0">
                <a:latin typeface="Arial"/>
                <a:cs typeface="Arial"/>
              </a:rPr>
              <a:t> </a:t>
            </a:r>
            <a:r>
              <a:rPr sz="2000" b="1" dirty="0">
                <a:latin typeface="Arial"/>
                <a:cs typeface="Arial"/>
              </a:rPr>
              <a:t>ou</a:t>
            </a:r>
            <a:r>
              <a:rPr sz="2000" b="1" spc="-5" dirty="0">
                <a:latin typeface="Arial"/>
                <a:cs typeface="Arial"/>
              </a:rPr>
              <a:t> </a:t>
            </a:r>
            <a:r>
              <a:rPr sz="2000" b="1" dirty="0">
                <a:latin typeface="Arial"/>
                <a:cs typeface="Arial"/>
              </a:rPr>
              <a:t>externe</a:t>
            </a:r>
            <a:r>
              <a:rPr sz="2000" b="1" spc="-25" dirty="0">
                <a:latin typeface="Arial"/>
                <a:cs typeface="Arial"/>
              </a:rPr>
              <a:t> </a:t>
            </a:r>
            <a:r>
              <a:rPr sz="2000" b="1" dirty="0">
                <a:latin typeface="Arial"/>
                <a:cs typeface="Arial"/>
              </a:rPr>
              <a:t>à</a:t>
            </a:r>
            <a:endParaRPr sz="2000" dirty="0">
              <a:latin typeface="Arial"/>
              <a:cs typeface="Arial"/>
            </a:endParaRPr>
          </a:p>
          <a:p>
            <a:pPr marL="354965" indent="-342900">
              <a:lnSpc>
                <a:spcPct val="100000"/>
              </a:lnSpc>
              <a:spcBef>
                <a:spcPts val="480"/>
              </a:spcBef>
              <a:buClr>
                <a:srgbClr val="FB0028"/>
              </a:buClr>
              <a:buSzPct val="75000"/>
              <a:buFont typeface="Wingdings"/>
              <a:buChar char=""/>
              <a:tabLst>
                <a:tab pos="354965" algn="l"/>
                <a:tab pos="355600" algn="l"/>
              </a:tabLst>
            </a:pPr>
            <a:r>
              <a:rPr sz="2000" b="1" dirty="0">
                <a:latin typeface="Arial"/>
                <a:cs typeface="Arial"/>
              </a:rPr>
              <a:t>la</a:t>
            </a:r>
            <a:r>
              <a:rPr sz="2000" b="1" spc="-75" dirty="0">
                <a:latin typeface="Arial"/>
                <a:cs typeface="Arial"/>
              </a:rPr>
              <a:t> </a:t>
            </a:r>
            <a:r>
              <a:rPr sz="2000" b="1" dirty="0">
                <a:latin typeface="Arial"/>
                <a:cs typeface="Arial"/>
              </a:rPr>
              <a:t>classe</a:t>
            </a:r>
            <a:endParaRPr sz="2000" dirty="0">
              <a:latin typeface="Arial"/>
              <a:cs typeface="Arial"/>
            </a:endParaRPr>
          </a:p>
          <a:p>
            <a:pPr marL="354965" indent="-342900">
              <a:lnSpc>
                <a:spcPct val="100000"/>
              </a:lnSpc>
              <a:spcBef>
                <a:spcPts val="480"/>
              </a:spcBef>
              <a:buClr>
                <a:srgbClr val="FB0028"/>
              </a:buClr>
              <a:buSzPct val="75000"/>
              <a:buFont typeface="Wingdings"/>
              <a:buChar char=""/>
              <a:tabLst>
                <a:tab pos="354965" algn="l"/>
                <a:tab pos="355600" algn="l"/>
              </a:tabLst>
            </a:pPr>
            <a:r>
              <a:rPr sz="2000" b="1" dirty="0">
                <a:latin typeface="Arial"/>
                <a:cs typeface="Arial"/>
              </a:rPr>
              <a:t>Protégé</a:t>
            </a:r>
            <a:r>
              <a:rPr sz="2000" b="1" spc="-25" dirty="0">
                <a:latin typeface="Arial"/>
                <a:cs typeface="Arial"/>
              </a:rPr>
              <a:t> </a:t>
            </a:r>
            <a:r>
              <a:rPr sz="2000" b="1" dirty="0">
                <a:latin typeface="Arial"/>
                <a:cs typeface="Arial"/>
              </a:rPr>
              <a:t>(#)</a:t>
            </a:r>
            <a:r>
              <a:rPr sz="2000" b="1" spc="-25" dirty="0">
                <a:latin typeface="Arial"/>
                <a:cs typeface="Arial"/>
              </a:rPr>
              <a:t> </a:t>
            </a:r>
            <a:r>
              <a:rPr sz="2000" b="1" dirty="0">
                <a:latin typeface="Arial"/>
                <a:cs typeface="Arial"/>
              </a:rPr>
              <a:t>:</a:t>
            </a:r>
            <a:r>
              <a:rPr sz="2000" b="1" spc="-15" dirty="0">
                <a:latin typeface="Arial"/>
                <a:cs typeface="Arial"/>
              </a:rPr>
              <a:t> </a:t>
            </a:r>
            <a:r>
              <a:rPr sz="2000" b="1" dirty="0">
                <a:latin typeface="Arial"/>
                <a:cs typeface="Arial"/>
              </a:rPr>
              <a:t>accès</a:t>
            </a:r>
            <a:r>
              <a:rPr sz="2000" b="1" spc="-30" dirty="0">
                <a:latin typeface="Arial"/>
                <a:cs typeface="Arial"/>
              </a:rPr>
              <a:t> </a:t>
            </a:r>
            <a:r>
              <a:rPr sz="2000" b="1" dirty="0">
                <a:latin typeface="Arial"/>
                <a:cs typeface="Arial"/>
              </a:rPr>
              <a:t>à</a:t>
            </a:r>
            <a:r>
              <a:rPr sz="2000" b="1" spc="5" dirty="0">
                <a:latin typeface="Arial"/>
                <a:cs typeface="Arial"/>
              </a:rPr>
              <a:t> </a:t>
            </a:r>
            <a:r>
              <a:rPr sz="2000" b="1" dirty="0">
                <a:latin typeface="Arial"/>
                <a:cs typeface="Arial"/>
              </a:rPr>
              <a:t>partir</a:t>
            </a:r>
            <a:r>
              <a:rPr sz="2000" b="1" spc="-45" dirty="0">
                <a:latin typeface="Arial"/>
                <a:cs typeface="Arial"/>
              </a:rPr>
              <a:t> </a:t>
            </a:r>
            <a:r>
              <a:rPr sz="2000" b="1" dirty="0">
                <a:latin typeface="Arial"/>
                <a:cs typeface="Arial"/>
              </a:rPr>
              <a:t>de </a:t>
            </a:r>
            <a:r>
              <a:rPr sz="2000" b="1" spc="-5" dirty="0">
                <a:latin typeface="Arial"/>
                <a:cs typeface="Arial"/>
              </a:rPr>
              <a:t>la</a:t>
            </a:r>
            <a:r>
              <a:rPr sz="2000" b="1" spc="-15" dirty="0">
                <a:latin typeface="Arial"/>
                <a:cs typeface="Arial"/>
              </a:rPr>
              <a:t> </a:t>
            </a:r>
            <a:r>
              <a:rPr sz="2000" b="1" dirty="0">
                <a:latin typeface="Arial"/>
                <a:cs typeface="Arial"/>
              </a:rPr>
              <a:t>classe</a:t>
            </a:r>
            <a:r>
              <a:rPr sz="2000" b="1" spc="-15" dirty="0">
                <a:latin typeface="Arial"/>
                <a:cs typeface="Arial"/>
              </a:rPr>
              <a:t> </a:t>
            </a:r>
            <a:r>
              <a:rPr sz="2000" b="1" dirty="0">
                <a:latin typeface="Arial"/>
                <a:cs typeface="Arial"/>
              </a:rPr>
              <a:t>ou</a:t>
            </a:r>
            <a:r>
              <a:rPr sz="2000" b="1" spc="5" dirty="0">
                <a:latin typeface="Arial"/>
                <a:cs typeface="Arial"/>
              </a:rPr>
              <a:t> </a:t>
            </a:r>
            <a:r>
              <a:rPr sz="2000" b="1" spc="-5" dirty="0">
                <a:latin typeface="Arial"/>
                <a:cs typeface="Arial"/>
              </a:rPr>
              <a:t>des</a:t>
            </a:r>
            <a:r>
              <a:rPr sz="2000" b="1" spc="-15" dirty="0">
                <a:latin typeface="Arial"/>
                <a:cs typeface="Arial"/>
              </a:rPr>
              <a:t> </a:t>
            </a:r>
            <a:r>
              <a:rPr sz="2000" b="1" dirty="0">
                <a:latin typeface="Arial"/>
                <a:cs typeface="Arial"/>
              </a:rPr>
              <a:t>sous-classes</a:t>
            </a:r>
            <a:endParaRPr sz="2000" dirty="0">
              <a:latin typeface="Arial"/>
              <a:cs typeface="Arial"/>
            </a:endParaRPr>
          </a:p>
          <a:p>
            <a:pPr marL="354965" indent="-342900">
              <a:lnSpc>
                <a:spcPct val="100000"/>
              </a:lnSpc>
              <a:spcBef>
                <a:spcPts val="480"/>
              </a:spcBef>
              <a:buClr>
                <a:srgbClr val="FB0028"/>
              </a:buClr>
              <a:buSzPct val="75000"/>
              <a:buFont typeface="Wingdings"/>
              <a:buChar char=""/>
              <a:tabLst>
                <a:tab pos="354965" algn="l"/>
                <a:tab pos="355600" algn="l"/>
              </a:tabLst>
            </a:pPr>
            <a:r>
              <a:rPr sz="2000" b="1" spc="-10" dirty="0">
                <a:latin typeface="Arial"/>
                <a:cs typeface="Arial"/>
              </a:rPr>
              <a:t>Privé</a:t>
            </a:r>
            <a:r>
              <a:rPr sz="2000" b="1" spc="-5" dirty="0">
                <a:latin typeface="Arial"/>
                <a:cs typeface="Arial"/>
              </a:rPr>
              <a:t> </a:t>
            </a:r>
            <a:r>
              <a:rPr sz="2000" b="1" dirty="0">
                <a:latin typeface="Arial"/>
                <a:cs typeface="Arial"/>
              </a:rPr>
              <a:t>(-)</a:t>
            </a:r>
            <a:r>
              <a:rPr sz="2000" b="1" spc="-25" dirty="0">
                <a:latin typeface="Arial"/>
                <a:cs typeface="Arial"/>
              </a:rPr>
              <a:t> </a:t>
            </a:r>
            <a:r>
              <a:rPr sz="2000" b="1" dirty="0">
                <a:latin typeface="Arial"/>
                <a:cs typeface="Arial"/>
              </a:rPr>
              <a:t>:</a:t>
            </a:r>
            <a:r>
              <a:rPr sz="2000" b="1" spc="-15" dirty="0">
                <a:latin typeface="Arial"/>
                <a:cs typeface="Arial"/>
              </a:rPr>
              <a:t> </a:t>
            </a:r>
            <a:r>
              <a:rPr sz="2000" b="1" dirty="0">
                <a:latin typeface="Arial"/>
                <a:cs typeface="Arial"/>
              </a:rPr>
              <a:t>accès</a:t>
            </a:r>
            <a:r>
              <a:rPr sz="2000" b="1" spc="-30" dirty="0">
                <a:latin typeface="Arial"/>
                <a:cs typeface="Arial"/>
              </a:rPr>
              <a:t> </a:t>
            </a:r>
            <a:r>
              <a:rPr sz="2000" b="1" dirty="0">
                <a:latin typeface="Arial"/>
                <a:cs typeface="Arial"/>
              </a:rPr>
              <a:t>à partir</a:t>
            </a:r>
            <a:r>
              <a:rPr sz="2000" b="1" spc="-45" dirty="0">
                <a:latin typeface="Arial"/>
                <a:cs typeface="Arial"/>
              </a:rPr>
              <a:t> </a:t>
            </a:r>
            <a:r>
              <a:rPr sz="2000" b="1" dirty="0">
                <a:latin typeface="Arial"/>
                <a:cs typeface="Arial"/>
              </a:rPr>
              <a:t>des opérations</a:t>
            </a:r>
            <a:r>
              <a:rPr sz="2000" b="1" spc="-30" dirty="0">
                <a:latin typeface="Arial"/>
                <a:cs typeface="Arial"/>
              </a:rPr>
              <a:t> </a:t>
            </a:r>
            <a:r>
              <a:rPr sz="2000" b="1" dirty="0">
                <a:latin typeface="Arial"/>
                <a:cs typeface="Arial"/>
              </a:rPr>
              <a:t>de</a:t>
            </a:r>
            <a:r>
              <a:rPr sz="2000" b="1" spc="-15" dirty="0">
                <a:latin typeface="Arial"/>
                <a:cs typeface="Arial"/>
              </a:rPr>
              <a:t> </a:t>
            </a:r>
            <a:r>
              <a:rPr sz="2000" b="1" dirty="0">
                <a:latin typeface="Arial"/>
                <a:cs typeface="Arial"/>
              </a:rPr>
              <a:t>la</a:t>
            </a:r>
            <a:r>
              <a:rPr sz="2000" b="1" spc="-10" dirty="0">
                <a:latin typeface="Arial"/>
                <a:cs typeface="Arial"/>
              </a:rPr>
              <a:t> </a:t>
            </a:r>
            <a:r>
              <a:rPr sz="2000" b="1" dirty="0">
                <a:latin typeface="Arial"/>
                <a:cs typeface="Arial"/>
              </a:rPr>
              <a:t>classe</a:t>
            </a:r>
            <a:endParaRPr sz="2000" dirty="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C9E1C6-F45C-8F54-4A91-26B308519105}"/>
              </a:ext>
            </a:extLst>
          </p:cNvPr>
          <p:cNvSpPr>
            <a:spLocks noGrp="1"/>
          </p:cNvSpPr>
          <p:nvPr>
            <p:ph type="ctrTitle"/>
          </p:nvPr>
        </p:nvSpPr>
        <p:spPr>
          <a:xfrm>
            <a:off x="1676400" y="1679503"/>
            <a:ext cx="3959098" cy="984885"/>
          </a:xfrm>
        </p:spPr>
        <p:txBody>
          <a:bodyPr/>
          <a:lstStyle/>
          <a:p>
            <a:r>
              <a:rPr lang="fr-FR" dirty="0"/>
              <a:t>Démonstration de la visibilité</a:t>
            </a:r>
          </a:p>
        </p:txBody>
      </p:sp>
      <p:grpSp>
        <p:nvGrpSpPr>
          <p:cNvPr id="4" name="object 3">
            <a:extLst>
              <a:ext uri="{FF2B5EF4-FFF2-40B4-BE49-F238E27FC236}">
                <a16:creationId xmlns:a16="http://schemas.microsoft.com/office/drawing/2014/main" id="{0872E753-1C0E-00DF-E478-281790A8B3CA}"/>
              </a:ext>
            </a:extLst>
          </p:cNvPr>
          <p:cNvGrpSpPr/>
          <p:nvPr/>
        </p:nvGrpSpPr>
        <p:grpSpPr>
          <a:xfrm>
            <a:off x="157170" y="304866"/>
            <a:ext cx="1000343" cy="1578230"/>
            <a:chOff x="157170" y="304866"/>
            <a:chExt cx="1000343" cy="1578230"/>
          </a:xfrm>
        </p:grpSpPr>
        <p:sp>
          <p:nvSpPr>
            <p:cNvPr id="5" name="object 4">
              <a:extLst>
                <a:ext uri="{FF2B5EF4-FFF2-40B4-BE49-F238E27FC236}">
                  <a16:creationId xmlns:a16="http://schemas.microsoft.com/office/drawing/2014/main" id="{12B924AD-0134-A667-F440-F5CA7CA08BAF}"/>
                </a:ext>
              </a:extLst>
            </p:cNvPr>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6" name="object 5">
              <a:extLst>
                <a:ext uri="{FF2B5EF4-FFF2-40B4-BE49-F238E27FC236}">
                  <a16:creationId xmlns:a16="http://schemas.microsoft.com/office/drawing/2014/main" id="{2706B69C-5921-FA72-FFBA-A2607223D8E5}"/>
                </a:ext>
              </a:extLst>
            </p:cNvPr>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7" name="object 6">
              <a:extLst>
                <a:ext uri="{FF2B5EF4-FFF2-40B4-BE49-F238E27FC236}">
                  <a16:creationId xmlns:a16="http://schemas.microsoft.com/office/drawing/2014/main" id="{4EEEE1BA-267C-E3EE-B545-42C72813B312}"/>
                </a:ext>
              </a:extLst>
            </p:cNvPr>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8" name="object 7">
              <a:extLst>
                <a:ext uri="{FF2B5EF4-FFF2-40B4-BE49-F238E27FC236}">
                  <a16:creationId xmlns:a16="http://schemas.microsoft.com/office/drawing/2014/main" id="{BA726B6B-3B02-FAE2-49CF-590F9CFBFFD1}"/>
                </a:ext>
              </a:extLst>
            </p:cNvPr>
            <p:cNvPicPr/>
            <p:nvPr/>
          </p:nvPicPr>
          <p:blipFill>
            <a:blip r:embed="rId2" cstate="print"/>
            <a:stretch>
              <a:fillRect/>
            </a:stretch>
          </p:blipFill>
          <p:spPr>
            <a:xfrm>
              <a:off x="708030" y="1679503"/>
              <a:ext cx="210099" cy="101984"/>
            </a:xfrm>
            <a:prstGeom prst="rect">
              <a:avLst/>
            </a:prstGeom>
          </p:spPr>
        </p:pic>
        <p:pic>
          <p:nvPicPr>
            <p:cNvPr id="9" name="object 8">
              <a:extLst>
                <a:ext uri="{FF2B5EF4-FFF2-40B4-BE49-F238E27FC236}">
                  <a16:creationId xmlns:a16="http://schemas.microsoft.com/office/drawing/2014/main" id="{D9A6CF73-C87C-8D0F-5250-3EABDE88FE09}"/>
                </a:ext>
              </a:extLst>
            </p:cNvPr>
            <p:cNvPicPr/>
            <p:nvPr/>
          </p:nvPicPr>
          <p:blipFill>
            <a:blip r:embed="rId3" cstate="print"/>
            <a:stretch>
              <a:fillRect/>
            </a:stretch>
          </p:blipFill>
          <p:spPr>
            <a:xfrm>
              <a:off x="440698" y="963249"/>
              <a:ext cx="108271" cy="114971"/>
            </a:xfrm>
            <a:prstGeom prst="rect">
              <a:avLst/>
            </a:prstGeom>
          </p:spPr>
        </p:pic>
        <p:sp>
          <p:nvSpPr>
            <p:cNvPr id="10" name="object 9">
              <a:extLst>
                <a:ext uri="{FF2B5EF4-FFF2-40B4-BE49-F238E27FC236}">
                  <a16:creationId xmlns:a16="http://schemas.microsoft.com/office/drawing/2014/main" id="{75A05537-9797-D72D-14CA-B490C0593BCD}"/>
                </a:ext>
              </a:extLst>
            </p:cNvPr>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1" name="object 10">
              <a:extLst>
                <a:ext uri="{FF2B5EF4-FFF2-40B4-BE49-F238E27FC236}">
                  <a16:creationId xmlns:a16="http://schemas.microsoft.com/office/drawing/2014/main" id="{2B9B04B3-2D49-9EBF-4038-19747CD695B1}"/>
                </a:ext>
              </a:extLst>
            </p:cNvPr>
            <p:cNvPicPr/>
            <p:nvPr/>
          </p:nvPicPr>
          <p:blipFill>
            <a:blip r:embed="rId4" cstate="print"/>
            <a:stretch>
              <a:fillRect/>
            </a:stretch>
          </p:blipFill>
          <p:spPr>
            <a:xfrm>
              <a:off x="908413" y="922433"/>
              <a:ext cx="164198" cy="189270"/>
            </a:xfrm>
            <a:prstGeom prst="rect">
              <a:avLst/>
            </a:prstGeom>
          </p:spPr>
        </p:pic>
        <p:sp>
          <p:nvSpPr>
            <p:cNvPr id="12" name="object 11">
              <a:extLst>
                <a:ext uri="{FF2B5EF4-FFF2-40B4-BE49-F238E27FC236}">
                  <a16:creationId xmlns:a16="http://schemas.microsoft.com/office/drawing/2014/main" id="{A2F93356-EA56-E845-A88E-A2D3348AF849}"/>
                </a:ext>
              </a:extLst>
            </p:cNvPr>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grpSp>
      <p:pic>
        <p:nvPicPr>
          <p:cNvPr id="15" name="Image 14">
            <a:extLst>
              <a:ext uri="{FF2B5EF4-FFF2-40B4-BE49-F238E27FC236}">
                <a16:creationId xmlns:a16="http://schemas.microsoft.com/office/drawing/2014/main" id="{6F37640A-90AB-8B8B-0417-DA010E03CB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2664388"/>
            <a:ext cx="7467600" cy="3371850"/>
          </a:xfrm>
          <a:prstGeom prst="rect">
            <a:avLst/>
          </a:prstGeom>
        </p:spPr>
      </p:pic>
    </p:spTree>
    <p:extLst>
      <p:ext uri="{BB962C8B-B14F-4D97-AF65-F5344CB8AC3E}">
        <p14:creationId xmlns:p14="http://schemas.microsoft.com/office/powerpoint/2010/main" val="1436287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52507" y="60452"/>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8</a:t>
            </a:r>
            <a:endParaRPr sz="1200">
              <a:latin typeface="Arial MT"/>
              <a:cs typeface="Arial MT"/>
            </a:endParaRPr>
          </a:p>
        </p:txBody>
      </p:sp>
      <p:grpSp>
        <p:nvGrpSpPr>
          <p:cNvPr id="3" name="object 3"/>
          <p:cNvGrpSpPr/>
          <p:nvPr/>
        </p:nvGrpSpPr>
        <p:grpSpPr>
          <a:xfrm>
            <a:off x="157170" y="265175"/>
            <a:ext cx="4555490" cy="1617980"/>
            <a:chOff x="157170" y="265175"/>
            <a:chExt cx="4555490" cy="1617980"/>
          </a:xfrm>
        </p:grpSpPr>
        <p:sp>
          <p:nvSpPr>
            <p:cNvPr id="4" name="object 4"/>
            <p:cNvSpPr/>
            <p:nvPr/>
          </p:nvSpPr>
          <p:spPr>
            <a:xfrm>
              <a:off x="504098" y="304866"/>
              <a:ext cx="653415" cy="1098550"/>
            </a:xfrm>
            <a:custGeom>
              <a:avLst/>
              <a:gdLst/>
              <a:ahLst/>
              <a:cxnLst/>
              <a:rect l="l" t="t" r="r" b="b"/>
              <a:pathLst>
                <a:path w="653415" h="1098550">
                  <a:moveTo>
                    <a:pt x="16848" y="0"/>
                  </a:moveTo>
                  <a:lnTo>
                    <a:pt x="1763" y="0"/>
                  </a:lnTo>
                  <a:lnTo>
                    <a:pt x="0" y="855534"/>
                  </a:lnTo>
                  <a:lnTo>
                    <a:pt x="653267" y="1098092"/>
                  </a:lnTo>
                  <a:lnTo>
                    <a:pt x="650612" y="233558"/>
                  </a:lnTo>
                  <a:lnTo>
                    <a:pt x="650612" y="225278"/>
                  </a:lnTo>
                  <a:lnTo>
                    <a:pt x="16848" y="0"/>
                  </a:lnTo>
                  <a:close/>
                </a:path>
              </a:pathLst>
            </a:custGeom>
            <a:solidFill>
              <a:srgbClr val="420999"/>
            </a:solidFill>
          </p:spPr>
          <p:txBody>
            <a:bodyPr wrap="square" lIns="0" tIns="0" rIns="0" bIns="0" rtlCol="0"/>
            <a:lstStyle/>
            <a:p>
              <a:endParaRPr/>
            </a:p>
          </p:txBody>
        </p:sp>
        <p:sp>
          <p:nvSpPr>
            <p:cNvPr id="5" name="object 5"/>
            <p:cNvSpPr/>
            <p:nvPr/>
          </p:nvSpPr>
          <p:spPr>
            <a:xfrm>
              <a:off x="157170" y="508956"/>
              <a:ext cx="657225" cy="1374140"/>
            </a:xfrm>
            <a:custGeom>
              <a:avLst/>
              <a:gdLst/>
              <a:ahLst/>
              <a:cxnLst/>
              <a:rect l="l" t="t" r="r" b="b"/>
              <a:pathLst>
                <a:path w="657225" h="1374139">
                  <a:moveTo>
                    <a:pt x="0" y="0"/>
                  </a:moveTo>
                  <a:lnTo>
                    <a:pt x="0" y="885734"/>
                  </a:lnTo>
                  <a:lnTo>
                    <a:pt x="119169" y="928914"/>
                  </a:lnTo>
                  <a:lnTo>
                    <a:pt x="119169" y="1048348"/>
                  </a:lnTo>
                  <a:lnTo>
                    <a:pt x="334579" y="1130118"/>
                  </a:lnTo>
                  <a:lnTo>
                    <a:pt x="334579" y="1262424"/>
                  </a:lnTo>
                  <a:lnTo>
                    <a:pt x="654141" y="1373594"/>
                  </a:lnTo>
                  <a:lnTo>
                    <a:pt x="656784" y="229784"/>
                  </a:lnTo>
                  <a:lnTo>
                    <a:pt x="0" y="0"/>
                  </a:lnTo>
                  <a:close/>
                </a:path>
              </a:pathLst>
            </a:custGeom>
            <a:solidFill>
              <a:srgbClr val="F79500"/>
            </a:solidFill>
          </p:spPr>
          <p:txBody>
            <a:bodyPr wrap="square" lIns="0" tIns="0" rIns="0" bIns="0" rtlCol="0"/>
            <a:lstStyle/>
            <a:p>
              <a:endParaRPr/>
            </a:p>
          </p:txBody>
        </p:sp>
        <p:sp>
          <p:nvSpPr>
            <p:cNvPr id="6" name="object 6"/>
            <p:cNvSpPr/>
            <p:nvPr/>
          </p:nvSpPr>
          <p:spPr>
            <a:xfrm>
              <a:off x="245440" y="714755"/>
              <a:ext cx="709295" cy="967105"/>
            </a:xfrm>
            <a:custGeom>
              <a:avLst/>
              <a:gdLst/>
              <a:ahLst/>
              <a:cxnLst/>
              <a:rect l="l" t="t" r="r" b="b"/>
              <a:pathLst>
                <a:path w="709294" h="967105">
                  <a:moveTo>
                    <a:pt x="518185" y="247205"/>
                  </a:moveTo>
                  <a:lnTo>
                    <a:pt x="517309" y="245364"/>
                  </a:lnTo>
                  <a:lnTo>
                    <a:pt x="515670" y="242785"/>
                  </a:lnTo>
                  <a:lnTo>
                    <a:pt x="518185" y="247205"/>
                  </a:lnTo>
                  <a:close/>
                </a:path>
                <a:path w="709294" h="967105">
                  <a:moveTo>
                    <a:pt x="518185" y="247205"/>
                  </a:moveTo>
                  <a:lnTo>
                    <a:pt x="515594" y="242684"/>
                  </a:lnTo>
                  <a:lnTo>
                    <a:pt x="476707" y="174612"/>
                  </a:lnTo>
                  <a:lnTo>
                    <a:pt x="430809" y="114896"/>
                  </a:lnTo>
                  <a:lnTo>
                    <a:pt x="378714" y="66192"/>
                  </a:lnTo>
                  <a:lnTo>
                    <a:pt x="376948" y="64363"/>
                  </a:lnTo>
                  <a:lnTo>
                    <a:pt x="374307" y="62471"/>
                  </a:lnTo>
                  <a:lnTo>
                    <a:pt x="308965" y="27647"/>
                  </a:lnTo>
                  <a:lnTo>
                    <a:pt x="304571" y="25819"/>
                  </a:lnTo>
                  <a:lnTo>
                    <a:pt x="237464" y="3771"/>
                  </a:lnTo>
                  <a:lnTo>
                    <a:pt x="234823" y="2806"/>
                  </a:lnTo>
                  <a:lnTo>
                    <a:pt x="231292" y="2806"/>
                  </a:lnTo>
                  <a:lnTo>
                    <a:pt x="160667" y="0"/>
                  </a:lnTo>
                  <a:lnTo>
                    <a:pt x="158026" y="0"/>
                  </a:lnTo>
                  <a:lnTo>
                    <a:pt x="92697" y="20218"/>
                  </a:lnTo>
                  <a:lnTo>
                    <a:pt x="36195" y="71716"/>
                  </a:lnTo>
                  <a:lnTo>
                    <a:pt x="31788" y="79057"/>
                  </a:lnTo>
                  <a:lnTo>
                    <a:pt x="2654" y="138785"/>
                  </a:lnTo>
                  <a:lnTo>
                    <a:pt x="0" y="148894"/>
                  </a:lnTo>
                  <a:lnTo>
                    <a:pt x="1765" y="157162"/>
                  </a:lnTo>
                  <a:lnTo>
                    <a:pt x="7061" y="164503"/>
                  </a:lnTo>
                  <a:lnTo>
                    <a:pt x="14122" y="169100"/>
                  </a:lnTo>
                  <a:lnTo>
                    <a:pt x="22072" y="171856"/>
                  </a:lnTo>
                  <a:lnTo>
                    <a:pt x="30010" y="170929"/>
                  </a:lnTo>
                  <a:lnTo>
                    <a:pt x="37071" y="167271"/>
                  </a:lnTo>
                  <a:lnTo>
                    <a:pt x="43256" y="158991"/>
                  </a:lnTo>
                  <a:lnTo>
                    <a:pt x="68795" y="106629"/>
                  </a:lnTo>
                  <a:lnTo>
                    <a:pt x="69557" y="105079"/>
                  </a:lnTo>
                  <a:lnTo>
                    <a:pt x="109118" y="66192"/>
                  </a:lnTo>
                  <a:lnTo>
                    <a:pt x="111010" y="64338"/>
                  </a:lnTo>
                  <a:lnTo>
                    <a:pt x="163385" y="47967"/>
                  </a:lnTo>
                  <a:lnTo>
                    <a:pt x="227228" y="50380"/>
                  </a:lnTo>
                  <a:lnTo>
                    <a:pt x="289674" y="70891"/>
                  </a:lnTo>
                  <a:lnTo>
                    <a:pt x="352056" y="104241"/>
                  </a:lnTo>
                  <a:lnTo>
                    <a:pt x="396316" y="145376"/>
                  </a:lnTo>
                  <a:lnTo>
                    <a:pt x="438937" y="200393"/>
                  </a:lnTo>
                  <a:lnTo>
                    <a:pt x="474078" y="261886"/>
                  </a:lnTo>
                  <a:lnTo>
                    <a:pt x="518185" y="247205"/>
                  </a:lnTo>
                  <a:close/>
                </a:path>
                <a:path w="709294" h="967105">
                  <a:moveTo>
                    <a:pt x="565861" y="506285"/>
                  </a:moveTo>
                  <a:lnTo>
                    <a:pt x="560565" y="410743"/>
                  </a:lnTo>
                  <a:lnTo>
                    <a:pt x="541147" y="323456"/>
                  </a:lnTo>
                  <a:lnTo>
                    <a:pt x="541147" y="320700"/>
                  </a:lnTo>
                  <a:lnTo>
                    <a:pt x="518185" y="247205"/>
                  </a:lnTo>
                  <a:lnTo>
                    <a:pt x="474078" y="261899"/>
                  </a:lnTo>
                  <a:lnTo>
                    <a:pt x="497001" y="335394"/>
                  </a:lnTo>
                  <a:lnTo>
                    <a:pt x="497001" y="332638"/>
                  </a:lnTo>
                  <a:lnTo>
                    <a:pt x="514705" y="412572"/>
                  </a:lnTo>
                  <a:lnTo>
                    <a:pt x="519963" y="507212"/>
                  </a:lnTo>
                  <a:lnTo>
                    <a:pt x="519963" y="725868"/>
                  </a:lnTo>
                  <a:lnTo>
                    <a:pt x="521728" y="735977"/>
                  </a:lnTo>
                  <a:lnTo>
                    <a:pt x="527024" y="743331"/>
                  </a:lnTo>
                  <a:lnTo>
                    <a:pt x="534085" y="747928"/>
                  </a:lnTo>
                  <a:lnTo>
                    <a:pt x="542912" y="748842"/>
                  </a:lnTo>
                  <a:lnTo>
                    <a:pt x="551738" y="747928"/>
                  </a:lnTo>
                  <a:lnTo>
                    <a:pt x="558800" y="743331"/>
                  </a:lnTo>
                  <a:lnTo>
                    <a:pt x="564108" y="735977"/>
                  </a:lnTo>
                  <a:lnTo>
                    <a:pt x="565861" y="725868"/>
                  </a:lnTo>
                  <a:lnTo>
                    <a:pt x="565861" y="506285"/>
                  </a:lnTo>
                  <a:close/>
                </a:path>
                <a:path w="709294" h="967105">
                  <a:moveTo>
                    <a:pt x="708875" y="940866"/>
                  </a:moveTo>
                  <a:lnTo>
                    <a:pt x="440512" y="833374"/>
                  </a:lnTo>
                  <a:lnTo>
                    <a:pt x="429920" y="832446"/>
                  </a:lnTo>
                  <a:lnTo>
                    <a:pt x="421970" y="835215"/>
                  </a:lnTo>
                  <a:lnTo>
                    <a:pt x="415785" y="841641"/>
                  </a:lnTo>
                  <a:lnTo>
                    <a:pt x="411378" y="848982"/>
                  </a:lnTo>
                  <a:lnTo>
                    <a:pt x="410489" y="858177"/>
                  </a:lnTo>
                  <a:lnTo>
                    <a:pt x="412267" y="867359"/>
                  </a:lnTo>
                  <a:lnTo>
                    <a:pt x="417563" y="874712"/>
                  </a:lnTo>
                  <a:lnTo>
                    <a:pt x="426389" y="879309"/>
                  </a:lnTo>
                  <a:lnTo>
                    <a:pt x="678865" y="965669"/>
                  </a:lnTo>
                  <a:lnTo>
                    <a:pt x="689457" y="966597"/>
                  </a:lnTo>
                  <a:lnTo>
                    <a:pt x="697407" y="963828"/>
                  </a:lnTo>
                  <a:lnTo>
                    <a:pt x="703580" y="957402"/>
                  </a:lnTo>
                  <a:lnTo>
                    <a:pt x="707986" y="949134"/>
                  </a:lnTo>
                  <a:lnTo>
                    <a:pt x="708875" y="940866"/>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708030" y="1679503"/>
              <a:ext cx="210099" cy="101984"/>
            </a:xfrm>
            <a:prstGeom prst="rect">
              <a:avLst/>
            </a:prstGeom>
          </p:spPr>
        </p:pic>
        <p:pic>
          <p:nvPicPr>
            <p:cNvPr id="8" name="object 8"/>
            <p:cNvPicPr/>
            <p:nvPr/>
          </p:nvPicPr>
          <p:blipFill>
            <a:blip r:embed="rId3" cstate="print"/>
            <a:stretch>
              <a:fillRect/>
            </a:stretch>
          </p:blipFill>
          <p:spPr>
            <a:xfrm>
              <a:off x="440698" y="963249"/>
              <a:ext cx="108271" cy="114971"/>
            </a:xfrm>
            <a:prstGeom prst="rect">
              <a:avLst/>
            </a:prstGeom>
          </p:spPr>
        </p:pic>
        <p:sp>
          <p:nvSpPr>
            <p:cNvPr id="9" name="object 9"/>
            <p:cNvSpPr/>
            <p:nvPr/>
          </p:nvSpPr>
          <p:spPr>
            <a:xfrm>
              <a:off x="865162" y="1135608"/>
              <a:ext cx="53975" cy="155575"/>
            </a:xfrm>
            <a:custGeom>
              <a:avLst/>
              <a:gdLst/>
              <a:ahLst/>
              <a:cxnLst/>
              <a:rect l="l" t="t" r="r" b="b"/>
              <a:pathLst>
                <a:path w="53975" h="155575">
                  <a:moveTo>
                    <a:pt x="33540" y="104724"/>
                  </a:moveTo>
                  <a:lnTo>
                    <a:pt x="32664" y="98298"/>
                  </a:lnTo>
                  <a:lnTo>
                    <a:pt x="30010" y="93713"/>
                  </a:lnTo>
                  <a:lnTo>
                    <a:pt x="25603" y="90030"/>
                  </a:lnTo>
                  <a:lnTo>
                    <a:pt x="21183" y="88188"/>
                  </a:lnTo>
                  <a:lnTo>
                    <a:pt x="15887" y="88188"/>
                  </a:lnTo>
                  <a:lnTo>
                    <a:pt x="10579" y="90944"/>
                  </a:lnTo>
                  <a:lnTo>
                    <a:pt x="7061" y="94627"/>
                  </a:lnTo>
                  <a:lnTo>
                    <a:pt x="5283" y="101053"/>
                  </a:lnTo>
                  <a:lnTo>
                    <a:pt x="0" y="138734"/>
                  </a:lnTo>
                  <a:lnTo>
                    <a:pt x="876" y="145161"/>
                  </a:lnTo>
                  <a:lnTo>
                    <a:pt x="3517" y="149745"/>
                  </a:lnTo>
                  <a:lnTo>
                    <a:pt x="7937" y="153428"/>
                  </a:lnTo>
                  <a:lnTo>
                    <a:pt x="13233" y="155270"/>
                  </a:lnTo>
                  <a:lnTo>
                    <a:pt x="17640" y="154343"/>
                  </a:lnTo>
                  <a:lnTo>
                    <a:pt x="22948" y="152501"/>
                  </a:lnTo>
                  <a:lnTo>
                    <a:pt x="26479" y="148831"/>
                  </a:lnTo>
                  <a:lnTo>
                    <a:pt x="28244" y="142392"/>
                  </a:lnTo>
                  <a:lnTo>
                    <a:pt x="33540" y="104724"/>
                  </a:lnTo>
                  <a:close/>
                </a:path>
                <a:path w="53975" h="155575">
                  <a:moveTo>
                    <a:pt x="53848" y="11010"/>
                  </a:moveTo>
                  <a:lnTo>
                    <a:pt x="51193" y="5499"/>
                  </a:lnTo>
                  <a:lnTo>
                    <a:pt x="47663" y="1828"/>
                  </a:lnTo>
                  <a:lnTo>
                    <a:pt x="42367" y="0"/>
                  </a:lnTo>
                  <a:lnTo>
                    <a:pt x="37071" y="0"/>
                  </a:lnTo>
                  <a:lnTo>
                    <a:pt x="31775" y="1828"/>
                  </a:lnTo>
                  <a:lnTo>
                    <a:pt x="28244" y="5499"/>
                  </a:lnTo>
                  <a:lnTo>
                    <a:pt x="25603" y="11938"/>
                  </a:lnTo>
                  <a:lnTo>
                    <a:pt x="17640" y="46850"/>
                  </a:lnTo>
                  <a:lnTo>
                    <a:pt x="17640" y="53276"/>
                  </a:lnTo>
                  <a:lnTo>
                    <a:pt x="20294" y="58788"/>
                  </a:lnTo>
                  <a:lnTo>
                    <a:pt x="23825" y="62458"/>
                  </a:lnTo>
                  <a:lnTo>
                    <a:pt x="29121" y="64300"/>
                  </a:lnTo>
                  <a:lnTo>
                    <a:pt x="34417" y="64300"/>
                  </a:lnTo>
                  <a:lnTo>
                    <a:pt x="39725" y="62458"/>
                  </a:lnTo>
                  <a:lnTo>
                    <a:pt x="43243" y="58788"/>
                  </a:lnTo>
                  <a:lnTo>
                    <a:pt x="45897" y="52362"/>
                  </a:lnTo>
                  <a:lnTo>
                    <a:pt x="53848" y="17449"/>
                  </a:lnTo>
                  <a:lnTo>
                    <a:pt x="53848" y="1101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908413" y="922433"/>
              <a:ext cx="164198" cy="189270"/>
            </a:xfrm>
            <a:prstGeom prst="rect">
              <a:avLst/>
            </a:prstGeom>
          </p:spPr>
        </p:pic>
        <p:sp>
          <p:nvSpPr>
            <p:cNvPr id="11" name="object 11"/>
            <p:cNvSpPr/>
            <p:nvPr/>
          </p:nvSpPr>
          <p:spPr>
            <a:xfrm>
              <a:off x="1096441" y="881100"/>
              <a:ext cx="59690" cy="38100"/>
            </a:xfrm>
            <a:custGeom>
              <a:avLst/>
              <a:gdLst/>
              <a:ahLst/>
              <a:cxnLst/>
              <a:rect l="l" t="t" r="r" b="b"/>
              <a:pathLst>
                <a:path w="59690" h="38100">
                  <a:moveTo>
                    <a:pt x="59143" y="10109"/>
                  </a:moveTo>
                  <a:lnTo>
                    <a:pt x="53860" y="1841"/>
                  </a:lnTo>
                  <a:lnTo>
                    <a:pt x="42379" y="0"/>
                  </a:lnTo>
                  <a:lnTo>
                    <a:pt x="9715" y="10109"/>
                  </a:lnTo>
                  <a:lnTo>
                    <a:pt x="889" y="16535"/>
                  </a:lnTo>
                  <a:lnTo>
                    <a:pt x="0" y="27571"/>
                  </a:lnTo>
                  <a:lnTo>
                    <a:pt x="6184" y="35839"/>
                  </a:lnTo>
                  <a:lnTo>
                    <a:pt x="16776" y="37668"/>
                  </a:lnTo>
                  <a:lnTo>
                    <a:pt x="49441" y="27571"/>
                  </a:lnTo>
                  <a:lnTo>
                    <a:pt x="58267" y="20218"/>
                  </a:lnTo>
                  <a:lnTo>
                    <a:pt x="59143" y="10109"/>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25651" y="265175"/>
              <a:ext cx="3686555" cy="740663"/>
            </a:xfrm>
            <a:prstGeom prst="rect">
              <a:avLst/>
            </a:prstGeom>
          </p:spPr>
        </p:pic>
      </p:grpSp>
      <p:sp>
        <p:nvSpPr>
          <p:cNvPr id="13" name="object 13"/>
          <p:cNvSpPr txBox="1">
            <a:spLocks noGrp="1"/>
          </p:cNvSpPr>
          <p:nvPr>
            <p:ph type="title"/>
          </p:nvPr>
        </p:nvSpPr>
        <p:spPr>
          <a:xfrm>
            <a:off x="1297305" y="383489"/>
            <a:ext cx="3655695" cy="566822"/>
          </a:xfrm>
          <a:prstGeom prst="rect">
            <a:avLst/>
          </a:prstGeom>
        </p:spPr>
        <p:txBody>
          <a:bodyPr vert="horz" wrap="square" lIns="0" tIns="12700" rIns="0" bIns="0" rtlCol="0">
            <a:spAutoFit/>
          </a:bodyPr>
          <a:lstStyle/>
          <a:p>
            <a:pPr marL="12700">
              <a:lnSpc>
                <a:spcPct val="100000"/>
              </a:lnSpc>
              <a:spcBef>
                <a:spcPts val="100"/>
              </a:spcBef>
            </a:pPr>
            <a:r>
              <a:rPr lang="fr-FR" sz="3600" dirty="0">
                <a:latin typeface="Times New Roman"/>
                <a:cs typeface="Times New Roman"/>
              </a:rPr>
              <a:t>Attribut dérivé:</a:t>
            </a:r>
            <a:endParaRPr sz="3600" dirty="0">
              <a:latin typeface="Times New Roman"/>
              <a:cs typeface="Times New Roman"/>
            </a:endParaRPr>
          </a:p>
        </p:txBody>
      </p:sp>
      <p:grpSp>
        <p:nvGrpSpPr>
          <p:cNvPr id="14" name="object 14"/>
          <p:cNvGrpSpPr/>
          <p:nvPr/>
        </p:nvGrpSpPr>
        <p:grpSpPr>
          <a:xfrm>
            <a:off x="731519" y="1943100"/>
            <a:ext cx="9095740" cy="2066925"/>
            <a:chOff x="731519" y="1943100"/>
            <a:chExt cx="9095740" cy="2066925"/>
          </a:xfrm>
        </p:grpSpPr>
        <p:pic>
          <p:nvPicPr>
            <p:cNvPr id="15" name="object 15"/>
            <p:cNvPicPr/>
            <p:nvPr/>
          </p:nvPicPr>
          <p:blipFill>
            <a:blip r:embed="rId6" cstate="print"/>
            <a:stretch>
              <a:fillRect/>
            </a:stretch>
          </p:blipFill>
          <p:spPr>
            <a:xfrm>
              <a:off x="731519" y="2043684"/>
              <a:ext cx="390143" cy="316991"/>
            </a:xfrm>
            <a:prstGeom prst="rect">
              <a:avLst/>
            </a:prstGeom>
          </p:spPr>
        </p:pic>
        <p:pic>
          <p:nvPicPr>
            <p:cNvPr id="16" name="object 16"/>
            <p:cNvPicPr/>
            <p:nvPr/>
          </p:nvPicPr>
          <p:blipFill>
            <a:blip r:embed="rId7" cstate="print"/>
            <a:stretch>
              <a:fillRect/>
            </a:stretch>
          </p:blipFill>
          <p:spPr>
            <a:xfrm>
              <a:off x="1027175" y="1943100"/>
              <a:ext cx="8157972" cy="420624"/>
            </a:xfrm>
            <a:prstGeom prst="rect">
              <a:avLst/>
            </a:prstGeom>
          </p:spPr>
        </p:pic>
        <p:pic>
          <p:nvPicPr>
            <p:cNvPr id="17" name="object 17"/>
            <p:cNvPicPr/>
            <p:nvPr/>
          </p:nvPicPr>
          <p:blipFill>
            <a:blip r:embed="rId8" cstate="print"/>
            <a:stretch>
              <a:fillRect/>
            </a:stretch>
          </p:blipFill>
          <p:spPr>
            <a:xfrm>
              <a:off x="1027175" y="2247900"/>
              <a:ext cx="3464052" cy="420624"/>
            </a:xfrm>
            <a:prstGeom prst="rect">
              <a:avLst/>
            </a:prstGeom>
          </p:spPr>
        </p:pic>
        <p:pic>
          <p:nvPicPr>
            <p:cNvPr id="18" name="object 18"/>
            <p:cNvPicPr/>
            <p:nvPr/>
          </p:nvPicPr>
          <p:blipFill>
            <a:blip r:embed="rId6" cstate="print"/>
            <a:stretch>
              <a:fillRect/>
            </a:stretch>
          </p:blipFill>
          <p:spPr>
            <a:xfrm>
              <a:off x="731519" y="2714244"/>
              <a:ext cx="390143" cy="316991"/>
            </a:xfrm>
            <a:prstGeom prst="rect">
              <a:avLst/>
            </a:prstGeom>
          </p:spPr>
        </p:pic>
        <p:pic>
          <p:nvPicPr>
            <p:cNvPr id="19" name="object 19"/>
            <p:cNvPicPr/>
            <p:nvPr/>
          </p:nvPicPr>
          <p:blipFill>
            <a:blip r:embed="rId9" cstate="print"/>
            <a:stretch>
              <a:fillRect/>
            </a:stretch>
          </p:blipFill>
          <p:spPr>
            <a:xfrm>
              <a:off x="1027175" y="2613659"/>
              <a:ext cx="8799576" cy="420624"/>
            </a:xfrm>
            <a:prstGeom prst="rect">
              <a:avLst/>
            </a:prstGeom>
          </p:spPr>
        </p:pic>
        <p:pic>
          <p:nvPicPr>
            <p:cNvPr id="20" name="object 20"/>
            <p:cNvPicPr/>
            <p:nvPr/>
          </p:nvPicPr>
          <p:blipFill>
            <a:blip r:embed="rId10" cstate="print"/>
            <a:stretch>
              <a:fillRect/>
            </a:stretch>
          </p:blipFill>
          <p:spPr>
            <a:xfrm>
              <a:off x="1027175" y="2918460"/>
              <a:ext cx="3729228" cy="420624"/>
            </a:xfrm>
            <a:prstGeom prst="rect">
              <a:avLst/>
            </a:prstGeom>
          </p:spPr>
        </p:pic>
        <p:pic>
          <p:nvPicPr>
            <p:cNvPr id="21" name="object 21"/>
            <p:cNvPicPr/>
            <p:nvPr/>
          </p:nvPicPr>
          <p:blipFill>
            <a:blip r:embed="rId6" cstate="print"/>
            <a:stretch>
              <a:fillRect/>
            </a:stretch>
          </p:blipFill>
          <p:spPr>
            <a:xfrm>
              <a:off x="731519" y="3384803"/>
              <a:ext cx="390143" cy="316992"/>
            </a:xfrm>
            <a:prstGeom prst="rect">
              <a:avLst/>
            </a:prstGeom>
          </p:spPr>
        </p:pic>
        <p:pic>
          <p:nvPicPr>
            <p:cNvPr id="22" name="object 22"/>
            <p:cNvPicPr/>
            <p:nvPr/>
          </p:nvPicPr>
          <p:blipFill>
            <a:blip r:embed="rId11" cstate="print"/>
            <a:stretch>
              <a:fillRect/>
            </a:stretch>
          </p:blipFill>
          <p:spPr>
            <a:xfrm>
              <a:off x="1027175" y="3284219"/>
              <a:ext cx="8798052" cy="420623"/>
            </a:xfrm>
            <a:prstGeom prst="rect">
              <a:avLst/>
            </a:prstGeom>
          </p:spPr>
        </p:pic>
        <p:pic>
          <p:nvPicPr>
            <p:cNvPr id="23" name="object 23"/>
            <p:cNvPicPr/>
            <p:nvPr/>
          </p:nvPicPr>
          <p:blipFill>
            <a:blip r:embed="rId12" cstate="print"/>
            <a:stretch>
              <a:fillRect/>
            </a:stretch>
          </p:blipFill>
          <p:spPr>
            <a:xfrm>
              <a:off x="1027175" y="3589020"/>
              <a:ext cx="4655820" cy="420623"/>
            </a:xfrm>
            <a:prstGeom prst="rect">
              <a:avLst/>
            </a:prstGeom>
          </p:spPr>
        </p:pic>
      </p:grpSp>
      <p:sp>
        <p:nvSpPr>
          <p:cNvPr id="24" name="object 24"/>
          <p:cNvSpPr txBox="1"/>
          <p:nvPr/>
        </p:nvSpPr>
        <p:spPr>
          <a:xfrm>
            <a:off x="830376" y="2005711"/>
            <a:ext cx="8754745" cy="1977389"/>
          </a:xfrm>
          <a:prstGeom prst="rect">
            <a:avLst/>
          </a:prstGeom>
        </p:spPr>
        <p:txBody>
          <a:bodyPr vert="horz" wrap="square" lIns="0" tIns="13335" rIns="0" bIns="0" rtlCol="0">
            <a:spAutoFit/>
          </a:bodyPr>
          <a:lstStyle/>
          <a:p>
            <a:pPr marL="355600" indent="-342900">
              <a:lnSpc>
                <a:spcPct val="100000"/>
              </a:lnSpc>
              <a:spcBef>
                <a:spcPts val="105"/>
              </a:spcBef>
              <a:buClr>
                <a:srgbClr val="FB0028"/>
              </a:buClr>
              <a:buSzPct val="75000"/>
              <a:buFont typeface="Wingdings"/>
              <a:buChar char=""/>
              <a:tabLst>
                <a:tab pos="354965" algn="l"/>
                <a:tab pos="355600" algn="l"/>
              </a:tabLst>
            </a:pPr>
            <a:r>
              <a:rPr lang="fr-FR" sz="2000" b="1" dirty="0">
                <a:latin typeface="Arial"/>
                <a:cs typeface="Arial"/>
              </a:rPr>
              <a:t>Au</a:t>
            </a:r>
            <a:r>
              <a:rPr lang="fr-FR" sz="2000" b="1" spc="-15" dirty="0">
                <a:latin typeface="Arial"/>
                <a:cs typeface="Arial"/>
              </a:rPr>
              <a:t> </a:t>
            </a:r>
            <a:r>
              <a:rPr lang="fr-FR" sz="2000" b="1" spc="-5" dirty="0">
                <a:latin typeface="Arial"/>
                <a:cs typeface="Arial"/>
              </a:rPr>
              <a:t>niveau</a:t>
            </a:r>
            <a:r>
              <a:rPr lang="fr-FR" sz="2000" b="1" spc="5" dirty="0">
                <a:latin typeface="Arial"/>
                <a:cs typeface="Arial"/>
              </a:rPr>
              <a:t> </a:t>
            </a:r>
            <a:r>
              <a:rPr lang="fr-FR" sz="2000" b="1" dirty="0">
                <a:latin typeface="Arial"/>
                <a:cs typeface="Arial"/>
              </a:rPr>
              <a:t>de</a:t>
            </a:r>
            <a:r>
              <a:rPr lang="fr-FR" sz="2000" b="1" spc="-10" dirty="0">
                <a:latin typeface="Arial"/>
                <a:cs typeface="Arial"/>
              </a:rPr>
              <a:t> l’analyse</a:t>
            </a:r>
            <a:r>
              <a:rPr lang="fr-FR" sz="2000" b="1" spc="5" dirty="0">
                <a:latin typeface="Arial"/>
                <a:cs typeface="Arial"/>
              </a:rPr>
              <a:t> </a:t>
            </a:r>
            <a:r>
              <a:rPr lang="fr-FR" sz="2000" b="1" dirty="0">
                <a:latin typeface="Arial"/>
                <a:cs typeface="Arial"/>
              </a:rPr>
              <a:t>des</a:t>
            </a:r>
            <a:r>
              <a:rPr lang="fr-FR" sz="2000" b="1" spc="5" dirty="0">
                <a:latin typeface="Arial"/>
                <a:cs typeface="Arial"/>
              </a:rPr>
              <a:t> </a:t>
            </a:r>
            <a:r>
              <a:rPr lang="fr-FR" sz="2000" b="1" dirty="0">
                <a:latin typeface="Arial"/>
                <a:cs typeface="Arial"/>
              </a:rPr>
              <a:t>besoins,</a:t>
            </a:r>
            <a:r>
              <a:rPr lang="fr-FR" sz="2000" b="1" spc="-25" dirty="0">
                <a:latin typeface="Arial"/>
                <a:cs typeface="Arial"/>
              </a:rPr>
              <a:t> </a:t>
            </a:r>
            <a:r>
              <a:rPr lang="fr-FR" sz="2000" b="1" dirty="0">
                <a:latin typeface="Arial"/>
                <a:cs typeface="Arial"/>
              </a:rPr>
              <a:t>des</a:t>
            </a:r>
            <a:r>
              <a:rPr lang="fr-FR" sz="2000" b="1" spc="-15" dirty="0">
                <a:latin typeface="Arial"/>
                <a:cs typeface="Arial"/>
              </a:rPr>
              <a:t> </a:t>
            </a:r>
            <a:r>
              <a:rPr lang="fr-FR" sz="2000" b="1" dirty="0">
                <a:latin typeface="Arial"/>
                <a:cs typeface="Arial"/>
              </a:rPr>
              <a:t>propriétés</a:t>
            </a:r>
            <a:r>
              <a:rPr lang="fr-FR" sz="2000" b="1" spc="-30" dirty="0">
                <a:latin typeface="Arial"/>
                <a:cs typeface="Arial"/>
              </a:rPr>
              <a:t> </a:t>
            </a:r>
            <a:r>
              <a:rPr lang="fr-FR" sz="2000" b="1" spc="-5" dirty="0">
                <a:latin typeface="Arial"/>
                <a:cs typeface="Arial"/>
              </a:rPr>
              <a:t>redondantes</a:t>
            </a:r>
            <a:endParaRPr lang="fr-FR" sz="2000" dirty="0">
              <a:latin typeface="Arial"/>
              <a:cs typeface="Arial"/>
            </a:endParaRPr>
          </a:p>
          <a:p>
            <a:pPr marL="355600">
              <a:lnSpc>
                <a:spcPct val="100000"/>
              </a:lnSpc>
            </a:pPr>
            <a:r>
              <a:rPr lang="fr-FR" sz="2000" b="1" spc="-5" dirty="0">
                <a:latin typeface="Arial"/>
                <a:cs typeface="Arial"/>
              </a:rPr>
              <a:t>peuvent</a:t>
            </a:r>
            <a:r>
              <a:rPr lang="fr-FR" sz="2000" b="1" spc="-30" dirty="0">
                <a:latin typeface="Arial"/>
                <a:cs typeface="Arial"/>
              </a:rPr>
              <a:t> </a:t>
            </a:r>
            <a:r>
              <a:rPr lang="fr-FR" sz="2000" b="1" spc="-5" dirty="0">
                <a:latin typeface="Arial"/>
                <a:cs typeface="Arial"/>
              </a:rPr>
              <a:t>être</a:t>
            </a:r>
            <a:r>
              <a:rPr lang="fr-FR" sz="2000" b="1" spc="-35" dirty="0">
                <a:latin typeface="Arial"/>
                <a:cs typeface="Arial"/>
              </a:rPr>
              <a:t> </a:t>
            </a:r>
            <a:r>
              <a:rPr lang="fr-FR" sz="2000" b="1" dirty="0">
                <a:latin typeface="Arial"/>
                <a:cs typeface="Arial"/>
              </a:rPr>
              <a:t>proposées…</a:t>
            </a:r>
            <a:endParaRPr lang="fr-FR" sz="2000" dirty="0">
              <a:latin typeface="Arial"/>
              <a:cs typeface="Arial"/>
            </a:endParaRPr>
          </a:p>
          <a:p>
            <a:pPr marL="355600" marR="5080" indent="-342900">
              <a:lnSpc>
                <a:spcPct val="100000"/>
              </a:lnSpc>
              <a:spcBef>
                <a:spcPts val="480"/>
              </a:spcBef>
              <a:buClr>
                <a:srgbClr val="FB0028"/>
              </a:buClr>
              <a:buSzPct val="75000"/>
              <a:buFont typeface="Wingdings"/>
              <a:buChar char=""/>
              <a:tabLst>
                <a:tab pos="354965" algn="l"/>
                <a:tab pos="355600" algn="l"/>
              </a:tabLst>
            </a:pPr>
            <a:r>
              <a:rPr lang="fr-FR" sz="2000" b="1" dirty="0">
                <a:latin typeface="Arial"/>
                <a:cs typeface="Arial"/>
              </a:rPr>
              <a:t>Un attribut </a:t>
            </a:r>
            <a:r>
              <a:rPr lang="fr-FR" sz="2000" b="1" spc="-5" dirty="0">
                <a:latin typeface="Arial"/>
                <a:cs typeface="Arial"/>
              </a:rPr>
              <a:t>dérivé </a:t>
            </a:r>
            <a:r>
              <a:rPr lang="fr-FR" sz="2000" b="1" dirty="0">
                <a:latin typeface="Arial"/>
                <a:cs typeface="Arial"/>
              </a:rPr>
              <a:t>permet </a:t>
            </a:r>
            <a:r>
              <a:rPr lang="fr-FR" sz="2000" b="1" spc="-5" dirty="0">
                <a:latin typeface="Arial"/>
                <a:cs typeface="Arial"/>
              </a:rPr>
              <a:t>d’indiquer clairement </a:t>
            </a:r>
            <a:r>
              <a:rPr lang="fr-FR" sz="2000" b="1" dirty="0">
                <a:latin typeface="Arial"/>
                <a:cs typeface="Arial"/>
              </a:rPr>
              <a:t>qu’un </a:t>
            </a:r>
            <a:r>
              <a:rPr lang="fr-FR" sz="2000" b="1" spc="-5" dirty="0">
                <a:latin typeface="Arial"/>
                <a:cs typeface="Arial"/>
              </a:rPr>
              <a:t>attribut </a:t>
            </a:r>
            <a:r>
              <a:rPr lang="fr-FR" sz="2000" b="1" dirty="0">
                <a:latin typeface="Arial"/>
                <a:cs typeface="Arial"/>
              </a:rPr>
              <a:t>découle </a:t>
            </a:r>
            <a:r>
              <a:rPr lang="fr-FR" sz="2000" b="1" spc="-545" dirty="0">
                <a:latin typeface="Arial"/>
                <a:cs typeface="Arial"/>
              </a:rPr>
              <a:t> </a:t>
            </a:r>
            <a:r>
              <a:rPr lang="fr-FR" sz="2000" b="1" dirty="0">
                <a:latin typeface="Arial"/>
                <a:cs typeface="Arial"/>
              </a:rPr>
              <a:t>d’autres</a:t>
            </a:r>
            <a:r>
              <a:rPr lang="fr-FR" sz="2000" b="1" spc="-40" dirty="0">
                <a:latin typeface="Arial"/>
                <a:cs typeface="Arial"/>
              </a:rPr>
              <a:t> </a:t>
            </a:r>
            <a:r>
              <a:rPr lang="fr-FR" sz="2000" b="1" dirty="0">
                <a:latin typeface="Arial"/>
                <a:cs typeface="Arial"/>
              </a:rPr>
              <a:t>propriétés</a:t>
            </a:r>
            <a:r>
              <a:rPr lang="fr-FR" sz="2000" b="1" spc="-35" dirty="0">
                <a:latin typeface="Arial"/>
                <a:cs typeface="Arial"/>
              </a:rPr>
              <a:t> </a:t>
            </a:r>
            <a:r>
              <a:rPr lang="fr-FR" sz="2000" b="1" spc="-5" dirty="0">
                <a:latin typeface="Arial"/>
                <a:cs typeface="Arial"/>
              </a:rPr>
              <a:t>allouées</a:t>
            </a:r>
            <a:endParaRPr lang="fr-FR" sz="2000" dirty="0">
              <a:latin typeface="Arial"/>
              <a:cs typeface="Arial"/>
            </a:endParaRPr>
          </a:p>
          <a:p>
            <a:pPr marL="355600" marR="9525" indent="-342900">
              <a:lnSpc>
                <a:spcPct val="100000"/>
              </a:lnSpc>
              <a:spcBef>
                <a:spcPts val="480"/>
              </a:spcBef>
              <a:buClr>
                <a:srgbClr val="FB0028"/>
              </a:buClr>
              <a:buSzPct val="75000"/>
              <a:buFont typeface="Wingdings"/>
              <a:buChar char=""/>
              <a:tabLst>
                <a:tab pos="354965" algn="l"/>
                <a:tab pos="355600" algn="l"/>
              </a:tabLst>
            </a:pPr>
            <a:r>
              <a:rPr lang="fr-FR" sz="2000" b="1" dirty="0">
                <a:latin typeface="Arial"/>
                <a:cs typeface="Arial"/>
              </a:rPr>
              <a:t>Les</a:t>
            </a:r>
            <a:r>
              <a:rPr lang="fr-FR" sz="2000" b="1" spc="-25" dirty="0">
                <a:latin typeface="Arial"/>
                <a:cs typeface="Arial"/>
              </a:rPr>
              <a:t> </a:t>
            </a:r>
            <a:r>
              <a:rPr lang="fr-FR" sz="2000" b="1" dirty="0">
                <a:latin typeface="Arial"/>
                <a:cs typeface="Arial"/>
              </a:rPr>
              <a:t>attributs</a:t>
            </a:r>
            <a:r>
              <a:rPr lang="fr-FR" sz="2000" b="1" spc="-35" dirty="0">
                <a:latin typeface="Arial"/>
                <a:cs typeface="Arial"/>
              </a:rPr>
              <a:t> </a:t>
            </a:r>
            <a:r>
              <a:rPr lang="fr-FR" sz="2000" b="1" spc="-5" dirty="0">
                <a:latin typeface="Arial"/>
                <a:cs typeface="Arial"/>
              </a:rPr>
              <a:t>dérivés</a:t>
            </a:r>
            <a:r>
              <a:rPr lang="fr-FR" sz="2000" b="1" spc="5" dirty="0">
                <a:latin typeface="Arial"/>
                <a:cs typeface="Arial"/>
              </a:rPr>
              <a:t> </a:t>
            </a:r>
            <a:r>
              <a:rPr lang="fr-FR" sz="2000" b="1" dirty="0">
                <a:latin typeface="Arial"/>
                <a:cs typeface="Arial"/>
              </a:rPr>
              <a:t>(noté</a:t>
            </a:r>
            <a:r>
              <a:rPr lang="fr-FR" sz="2000" b="1" spc="-30" dirty="0">
                <a:latin typeface="Arial"/>
                <a:cs typeface="Arial"/>
              </a:rPr>
              <a:t> </a:t>
            </a:r>
            <a:r>
              <a:rPr lang="fr-FR" sz="2000" b="1" dirty="0">
                <a:latin typeface="Arial"/>
                <a:cs typeface="Arial"/>
              </a:rPr>
              <a:t>:</a:t>
            </a:r>
            <a:r>
              <a:rPr lang="fr-FR" sz="2000" b="1" spc="-10" dirty="0">
                <a:latin typeface="Arial"/>
                <a:cs typeface="Arial"/>
              </a:rPr>
              <a:t> </a:t>
            </a:r>
            <a:r>
              <a:rPr lang="fr-FR" sz="2000" b="1" dirty="0">
                <a:latin typeface="Arial"/>
                <a:cs typeface="Arial"/>
              </a:rPr>
              <a:t>/nom</a:t>
            </a:r>
            <a:r>
              <a:rPr lang="fr-FR" sz="2000" b="1" spc="-15" dirty="0">
                <a:latin typeface="Arial"/>
                <a:cs typeface="Arial"/>
              </a:rPr>
              <a:t> </a:t>
            </a:r>
            <a:r>
              <a:rPr lang="fr-FR" sz="2000" b="1" dirty="0">
                <a:latin typeface="Arial"/>
                <a:cs typeface="Arial"/>
              </a:rPr>
              <a:t>attribut)</a:t>
            </a:r>
            <a:r>
              <a:rPr lang="fr-FR" sz="2000" b="1" spc="-45" dirty="0">
                <a:latin typeface="Arial"/>
                <a:cs typeface="Arial"/>
              </a:rPr>
              <a:t> </a:t>
            </a:r>
            <a:r>
              <a:rPr lang="fr-FR" sz="2000" b="1" dirty="0">
                <a:latin typeface="Arial"/>
                <a:cs typeface="Arial"/>
              </a:rPr>
              <a:t>ont</a:t>
            </a:r>
            <a:r>
              <a:rPr lang="fr-FR" sz="2000" b="1" spc="-15" dirty="0">
                <a:latin typeface="Arial"/>
                <a:cs typeface="Arial"/>
              </a:rPr>
              <a:t> </a:t>
            </a:r>
            <a:r>
              <a:rPr lang="fr-FR" sz="2000" b="1" dirty="0">
                <a:latin typeface="Arial"/>
                <a:cs typeface="Arial"/>
              </a:rPr>
              <a:t>des</a:t>
            </a:r>
            <a:r>
              <a:rPr lang="fr-FR" sz="2000" b="1" spc="-10" dirty="0">
                <a:latin typeface="Arial"/>
                <a:cs typeface="Arial"/>
              </a:rPr>
              <a:t> </a:t>
            </a:r>
            <a:r>
              <a:rPr lang="fr-FR" sz="2000" b="1" spc="-5" dirty="0">
                <a:latin typeface="Arial"/>
                <a:cs typeface="Arial"/>
              </a:rPr>
              <a:t>valeurs</a:t>
            </a:r>
            <a:r>
              <a:rPr lang="fr-FR" sz="2000" b="1" spc="5" dirty="0">
                <a:latin typeface="Arial"/>
                <a:cs typeface="Arial"/>
              </a:rPr>
              <a:t> </a:t>
            </a:r>
            <a:r>
              <a:rPr lang="fr-FR" sz="2000" b="1" dirty="0">
                <a:latin typeface="Arial"/>
                <a:cs typeface="Arial"/>
              </a:rPr>
              <a:t>calculées</a:t>
            </a:r>
            <a:r>
              <a:rPr lang="fr-FR" sz="2000" b="1" spc="-40" dirty="0">
                <a:latin typeface="Arial"/>
                <a:cs typeface="Arial"/>
              </a:rPr>
              <a:t> </a:t>
            </a:r>
            <a:r>
              <a:rPr lang="fr-FR" sz="2000" b="1" dirty="0">
                <a:latin typeface="Arial"/>
                <a:cs typeface="Arial"/>
              </a:rPr>
              <a:t>à </a:t>
            </a:r>
            <a:r>
              <a:rPr lang="fr-FR" sz="2000" b="1" spc="-545" dirty="0">
                <a:latin typeface="Arial"/>
                <a:cs typeface="Arial"/>
              </a:rPr>
              <a:t> </a:t>
            </a:r>
            <a:r>
              <a:rPr lang="fr-FR" sz="2000" b="1" dirty="0">
                <a:latin typeface="Arial"/>
                <a:cs typeface="Arial"/>
              </a:rPr>
              <a:t>partir</a:t>
            </a:r>
            <a:r>
              <a:rPr lang="fr-FR" sz="2000" b="1" spc="-50" dirty="0">
                <a:latin typeface="Arial"/>
                <a:cs typeface="Arial"/>
              </a:rPr>
              <a:t> </a:t>
            </a:r>
            <a:r>
              <a:rPr lang="fr-FR" sz="2000" b="1" dirty="0">
                <a:latin typeface="Arial"/>
                <a:cs typeface="Arial"/>
              </a:rPr>
              <a:t>de</a:t>
            </a:r>
            <a:r>
              <a:rPr lang="fr-FR" sz="2000" b="1" spc="-15" dirty="0">
                <a:latin typeface="Arial"/>
                <a:cs typeface="Arial"/>
              </a:rPr>
              <a:t> </a:t>
            </a:r>
            <a:r>
              <a:rPr lang="fr-FR" sz="2000" b="1" spc="-5" dirty="0">
                <a:latin typeface="Arial"/>
                <a:cs typeface="Arial"/>
              </a:rPr>
              <a:t>celles</a:t>
            </a:r>
            <a:r>
              <a:rPr lang="fr-FR" sz="2000" b="1" spc="-15" dirty="0">
                <a:latin typeface="Arial"/>
                <a:cs typeface="Arial"/>
              </a:rPr>
              <a:t> </a:t>
            </a:r>
            <a:r>
              <a:rPr lang="fr-FR" sz="2000" b="1" dirty="0">
                <a:latin typeface="Arial"/>
                <a:cs typeface="Arial"/>
              </a:rPr>
              <a:t>d’autres</a:t>
            </a:r>
            <a:r>
              <a:rPr lang="fr-FR" sz="2000" b="1" spc="-25" dirty="0">
                <a:latin typeface="Arial"/>
                <a:cs typeface="Arial"/>
              </a:rPr>
              <a:t> </a:t>
            </a:r>
            <a:r>
              <a:rPr lang="fr-FR" sz="2000" b="1" dirty="0">
                <a:latin typeface="Arial"/>
                <a:cs typeface="Arial"/>
              </a:rPr>
              <a:t>propriétés</a:t>
            </a:r>
            <a:r>
              <a:rPr lang="fr-FR" sz="2000" b="1" spc="-35" dirty="0">
                <a:latin typeface="Arial"/>
                <a:cs typeface="Arial"/>
              </a:rPr>
              <a:t> </a:t>
            </a:r>
            <a:r>
              <a:rPr lang="fr-FR" sz="2000" b="1" dirty="0">
                <a:latin typeface="Arial"/>
                <a:cs typeface="Arial"/>
              </a:rPr>
              <a:t>:</a:t>
            </a:r>
            <a:endParaRPr lang="fr-FR" sz="2000" dirty="0">
              <a:latin typeface="Arial"/>
              <a:cs typeface="Arial"/>
            </a:endParaRPr>
          </a:p>
        </p:txBody>
      </p:sp>
      <p:pic>
        <p:nvPicPr>
          <p:cNvPr id="25" name="object 25"/>
          <p:cNvPicPr/>
          <p:nvPr/>
        </p:nvPicPr>
        <p:blipFill>
          <a:blip r:embed="rId13" cstate="print"/>
          <a:stretch>
            <a:fillRect/>
          </a:stretch>
        </p:blipFill>
        <p:spPr>
          <a:xfrm>
            <a:off x="2089150" y="4286250"/>
            <a:ext cx="5500751" cy="17811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1828</TotalTime>
  <Words>1136</Words>
  <Application>Microsoft Office PowerPoint</Application>
  <PresentationFormat>Format A4 (210 x 297 mm)</PresentationFormat>
  <Paragraphs>197</Paragraphs>
  <Slides>32</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32</vt:i4>
      </vt:variant>
    </vt:vector>
  </HeadingPairs>
  <TitlesOfParts>
    <vt:vector size="42" baseType="lpstr">
      <vt:lpstr>Arial</vt:lpstr>
      <vt:lpstr>Arial MT</vt:lpstr>
      <vt:lpstr>Bauhaus 93</vt:lpstr>
      <vt:lpstr>Calibri</vt:lpstr>
      <vt:lpstr>Constantia</vt:lpstr>
      <vt:lpstr>Orange Personal Use</vt:lpstr>
      <vt:lpstr>Segoe UI Symbol</vt:lpstr>
      <vt:lpstr>Times New Roman</vt:lpstr>
      <vt:lpstr>Wingdings</vt:lpstr>
      <vt:lpstr>Office Theme</vt:lpstr>
      <vt:lpstr>Diagramme  de  Classes</vt:lpstr>
      <vt:lpstr>Plan de la Séance</vt:lpstr>
      <vt:lpstr>Les diagrammes de classes</vt:lpstr>
      <vt:lpstr>Présentation PowerPoint</vt:lpstr>
      <vt:lpstr>Les diagrammes de classes</vt:lpstr>
      <vt:lpstr>Les diagrammes de classes</vt:lpstr>
      <vt:lpstr>Propriétés des attributs et des opérations :</vt:lpstr>
      <vt:lpstr>Démonstration de la visibilité</vt:lpstr>
      <vt:lpstr>Attribut dérivé:</vt:lpstr>
      <vt:lpstr>Présentation PowerPoint</vt:lpstr>
      <vt:lpstr>Association</vt:lpstr>
      <vt:lpstr>Classe association</vt:lpstr>
      <vt:lpstr>Association n-aire</vt:lpstr>
      <vt:lpstr>Nommage des associations</vt:lpstr>
      <vt:lpstr>Nommage des rôles</vt:lpstr>
      <vt:lpstr>Nommage des rôles</vt:lpstr>
      <vt:lpstr>Association réflexive</vt:lpstr>
      <vt:lpstr>Multiplicité des associations</vt:lpstr>
      <vt:lpstr>Multiplicité des associations</vt:lpstr>
      <vt:lpstr>Les diagrammes de classes</vt:lpstr>
      <vt:lpstr>Les diagrammes de classes</vt:lpstr>
      <vt:lpstr>Association particulière : Agrégation</vt:lpstr>
      <vt:lpstr>Les diagrammes de classes</vt:lpstr>
      <vt:lpstr>Composition</vt:lpstr>
      <vt:lpstr>Les diagrammes de classes</vt:lpstr>
      <vt:lpstr>Association  généralisation: contrainte</vt:lpstr>
      <vt:lpstr>Association  généralisation: contrainte</vt:lpstr>
      <vt:lpstr>Association généralisation : contrainte</vt:lpstr>
      <vt:lpstr>Les diagrammes de classes</vt:lpstr>
      <vt:lpstr>Les diagrammes de classes</vt:lpstr>
      <vt:lpstr>Les diagrammes de classes</vt:lpstr>
      <vt:lpstr>Les diagrammes de classes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 création pages dynamiques FI4</dc:title>
  <dc:subject>cours</dc:subject>
  <dc:creator>Abdelhak-Djamel Seriai</dc:creator>
  <cp:keywords>PHP-ASP-JSP</cp:keywords>
  <cp:lastModifiedBy>MOUCHE ABDERRAHMANE</cp:lastModifiedBy>
  <cp:revision>6</cp:revision>
  <dcterms:created xsi:type="dcterms:W3CDTF">2022-11-20T09:48:44Z</dcterms:created>
  <dcterms:modified xsi:type="dcterms:W3CDTF">2023-01-09T12:34:21Z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2017-11-29T00:00:00Z</vt:filetime>
  </property>
  <property fmtid="{D5CDD505-2E9C-101B-9397-08002B2CF9AE}" pid="3" name="Creator">
    <vt:lpwstr>Microsoft® Office PowerPoint® 2007</vt:lpwstr>
  </property>
  <property fmtid="{D5CDD505-2E9C-101B-9397-08002B2CF9AE}" pid="4" name="LastSaved">
    <vt:filetime>2022-11-20T00:00:00Z</vt:filetime>
  </property>
</Properties>
</file>